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6" r:id="rId2"/>
    <p:sldId id="322" r:id="rId3"/>
    <p:sldId id="334" r:id="rId4"/>
    <p:sldId id="325" r:id="rId5"/>
    <p:sldId id="326" r:id="rId6"/>
    <p:sldId id="324" r:id="rId7"/>
    <p:sldId id="260" r:id="rId8"/>
    <p:sldId id="320" r:id="rId9"/>
    <p:sldId id="328" r:id="rId10"/>
    <p:sldId id="329" r:id="rId11"/>
    <p:sldId id="340" r:id="rId12"/>
    <p:sldId id="330" r:id="rId13"/>
    <p:sldId id="335" r:id="rId14"/>
    <p:sldId id="331" r:id="rId15"/>
    <p:sldId id="332" r:id="rId16"/>
    <p:sldId id="336" r:id="rId17"/>
    <p:sldId id="337" r:id="rId18"/>
    <p:sldId id="338" r:id="rId19"/>
    <p:sldId id="339" r:id="rId20"/>
    <p:sldId id="333"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7">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9BD"/>
    <a:srgbClr val="00B0B8"/>
    <a:srgbClr val="618DC7"/>
    <a:srgbClr val="80A3D2"/>
    <a:srgbClr val="96B3DA"/>
    <a:srgbClr val="B1E4E3"/>
    <a:srgbClr val="C2E189"/>
    <a:srgbClr val="F9B5C4"/>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332" autoAdjust="0"/>
  </p:normalViewPr>
  <p:slideViewPr>
    <p:cSldViewPr showGuides="1">
      <p:cViewPr varScale="1">
        <p:scale>
          <a:sx n="82" d="100"/>
          <a:sy n="82" d="100"/>
        </p:scale>
        <p:origin x="2436" y="84"/>
      </p:cViewPr>
      <p:guideLst>
        <p:guide orient="horz" pos="3707"/>
        <p:guide/>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B19DF2F-06ED-45ED-824A-4E0B43C875F4}" type="datetimeFigureOut">
              <a:rPr lang="en-AU" smtClean="0"/>
              <a:t>16/02/2018</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4F91A0-5B0B-4321-B2CD-795B1F6DDCB2}" type="slidenum">
              <a:rPr lang="en-AU" smtClean="0"/>
              <a:t>‹#›</a:t>
            </a:fld>
            <a:endParaRPr lang="en-AU" dirty="0"/>
          </a:p>
        </p:txBody>
      </p:sp>
    </p:spTree>
    <p:extLst>
      <p:ext uri="{BB962C8B-B14F-4D97-AF65-F5344CB8AC3E}">
        <p14:creationId xmlns:p14="http://schemas.microsoft.com/office/powerpoint/2010/main" val="149999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Hi everyone,</a:t>
            </a: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Today I will be telling you about a new way to access the Priority Investment Approach research dataset.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the first session I will provide a short background on the data that is available and briefly introduce</a:t>
            </a:r>
            <a:r>
              <a:rPr lang="en-AU" sz="1200" kern="1200" baseline="0" dirty="0" smtClean="0">
                <a:solidFill>
                  <a:schemeClr val="tx1"/>
                </a:solidFill>
                <a:effectLst/>
                <a:latin typeface="+mn-lt"/>
                <a:ea typeface="+mn-ea"/>
                <a:cs typeface="+mn-cs"/>
              </a:rPr>
              <a:t> one way of accessing the data using TableBuilder. In the second session I will </a:t>
            </a:r>
            <a:r>
              <a:rPr lang="en-AU" sz="1200" kern="1200" dirty="0" smtClean="0">
                <a:solidFill>
                  <a:schemeClr val="tx1"/>
                </a:solidFill>
                <a:effectLst/>
                <a:latin typeface="+mn-lt"/>
                <a:ea typeface="+mn-ea"/>
                <a:cs typeface="+mn-cs"/>
              </a:rPr>
              <a:t>show you a few ways you can use TableBuilder</a:t>
            </a:r>
            <a:r>
              <a:rPr lang="en-AU" sz="1200" kern="1200" baseline="0" dirty="0" smtClean="0">
                <a:solidFill>
                  <a:schemeClr val="tx1"/>
                </a:solidFill>
                <a:effectLst/>
                <a:latin typeface="+mn-lt"/>
                <a:ea typeface="+mn-ea"/>
                <a:cs typeface="+mn-cs"/>
              </a:rPr>
              <a:t> by working through </a:t>
            </a:r>
            <a:r>
              <a:rPr lang="en-AU" sz="1200" kern="1200" dirty="0" smtClean="0">
                <a:solidFill>
                  <a:schemeClr val="tx1"/>
                </a:solidFill>
                <a:effectLst/>
                <a:latin typeface="+mn-lt"/>
                <a:ea typeface="+mn-ea"/>
                <a:cs typeface="+mn-cs"/>
              </a:rPr>
              <a:t>some examples. The second session is for those of you who are interested in a deeper understanding of how to use the dataset. You are welcome to leave after the first session if that doesn’t interest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notes from these presentations will be available afterwards on the community grants hub website for your reference, so please don't feel that you need to remember everything!</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We think the Tablebuilder tool will be very useful to a wide number of researchers as well as those applying for TTL Fund grants.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 hope that this presentation will enable you to make use of this data yourself.   </a:t>
            </a:r>
            <a:endParaRPr lang="en-AU" dirty="0" smtClean="0"/>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a:t>
            </a:fld>
            <a:endParaRPr lang="en-AU" dirty="0"/>
          </a:p>
        </p:txBody>
      </p:sp>
    </p:spTree>
    <p:extLst>
      <p:ext uri="{BB962C8B-B14F-4D97-AF65-F5344CB8AC3E}">
        <p14:creationId xmlns:p14="http://schemas.microsoft.com/office/powerpoint/2010/main" val="271238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AU" b="0" i="0" dirty="0" smtClean="0">
                <a:solidFill>
                  <a:srgbClr val="FF0000"/>
                </a:solidFill>
              </a:rPr>
              <a:t>You can get population estimates based</a:t>
            </a:r>
            <a:r>
              <a:rPr lang="en-AU" b="0" i="0" baseline="0" dirty="0" smtClean="0">
                <a:solidFill>
                  <a:srgbClr val="FF0000"/>
                </a:solidFill>
              </a:rPr>
              <a:t> on a range of criteria that you can choose and manipulate</a:t>
            </a:r>
          </a:p>
          <a:p>
            <a:pPr marL="228600" indent="-228600">
              <a:buFont typeface="Arial" panose="020B0604020202020204" pitchFamily="34" charset="0"/>
              <a:buChar char="•"/>
            </a:pPr>
            <a:r>
              <a:rPr lang="en-AU" b="0" i="0" baseline="0" dirty="0" smtClean="0">
                <a:solidFill>
                  <a:srgbClr val="FF0000"/>
                </a:solidFill>
              </a:rPr>
              <a:t>Creating graphs and saving and downloading tables and graphs is what we will work through in the following session. </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10</a:t>
            </a:fld>
            <a:endParaRPr lang="en-AU" dirty="0"/>
          </a:p>
        </p:txBody>
      </p:sp>
    </p:spTree>
    <p:extLst>
      <p:ext uri="{BB962C8B-B14F-4D97-AF65-F5344CB8AC3E}">
        <p14:creationId xmlns:p14="http://schemas.microsoft.com/office/powerpoint/2010/main" val="4151902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solidFill>
                  <a:srgbClr val="FF0000"/>
                </a:solidFill>
              </a:rPr>
              <a:t>For now, I will show you just a few examples of how you might use TableBuilder.</a:t>
            </a: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11</a:t>
            </a:fld>
            <a:endParaRPr lang="en-AU" dirty="0"/>
          </a:p>
        </p:txBody>
      </p:sp>
    </p:spTree>
    <p:extLst>
      <p:ext uri="{BB962C8B-B14F-4D97-AF65-F5344CB8AC3E}">
        <p14:creationId xmlns:p14="http://schemas.microsoft.com/office/powerpoint/2010/main" val="180618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Everything you can see with TableBuilder is </a:t>
            </a:r>
            <a:r>
              <a:rPr lang="en-AU" i="1" dirty="0" smtClean="0"/>
              <a:t>always</a:t>
            </a:r>
            <a:r>
              <a:rPr lang="en-AU" dirty="0" smtClean="0"/>
              <a:t> group level or aggregate data. You will never see the individual unit level data that</a:t>
            </a:r>
            <a:r>
              <a:rPr lang="en-AU" baseline="0" dirty="0" smtClean="0"/>
              <a:t> sits ‘behind’ the tables.</a:t>
            </a:r>
          </a:p>
          <a:p>
            <a:pPr marL="0" indent="0">
              <a:buFont typeface="Arial" panose="020B0604020202020204" pitchFamily="34" charset="0"/>
              <a:buNone/>
            </a:pPr>
            <a:r>
              <a:rPr lang="en-AU" b="0" i="0" baseline="0" dirty="0" smtClean="0">
                <a:solidFill>
                  <a:srgbClr val="FF0000"/>
                </a:solidFill>
              </a:rPr>
              <a:t>Here, we have a table that displays the number of recipients of three different benefit types (Newstart Allowance, Youth Allowance Other and Carer Payment) across the states and territories,</a:t>
            </a:r>
          </a:p>
          <a:p>
            <a:pPr marL="228600" indent="-228600">
              <a:buFont typeface="+mj-lt"/>
              <a:buAutoNum type="arabicPeriod"/>
            </a:pPr>
            <a:r>
              <a:rPr lang="en-AU" b="0" i="0" baseline="0" dirty="0" smtClean="0">
                <a:solidFill>
                  <a:srgbClr val="FF0000"/>
                </a:solidFill>
              </a:rPr>
              <a:t>In June 2015.</a:t>
            </a:r>
          </a:p>
          <a:p>
            <a:pPr marL="228600" indent="-228600">
              <a:buFont typeface="+mj-lt"/>
              <a:buAutoNum type="arabicPeriod"/>
            </a:pP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12</a:t>
            </a:fld>
            <a:endParaRPr lang="en-AU" dirty="0"/>
          </a:p>
        </p:txBody>
      </p:sp>
    </p:spTree>
    <p:extLst>
      <p:ext uri="{BB962C8B-B14F-4D97-AF65-F5344CB8AC3E}">
        <p14:creationId xmlns:p14="http://schemas.microsoft.com/office/powerpoint/2010/main" val="4146556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AU" dirty="0" smtClean="0"/>
              <a:t>Switching between Table View</a:t>
            </a:r>
            <a:r>
              <a:rPr lang="en-AU" baseline="0" dirty="0" smtClean="0"/>
              <a:t> and Graph View allows you to visualise the data</a:t>
            </a:r>
          </a:p>
          <a:p>
            <a:pPr marL="228600" indent="-228600">
              <a:buFont typeface="Arial" panose="020B0604020202020204" pitchFamily="34" charset="0"/>
              <a:buChar char="•"/>
            </a:pPr>
            <a:r>
              <a:rPr lang="en-AU" b="0" i="0" baseline="0" dirty="0" smtClean="0">
                <a:solidFill>
                  <a:srgbClr val="FF0000"/>
                </a:solidFill>
              </a:rPr>
              <a:t>Here we can see that NSW had the highest number of recipients of Newstart Allowance and Carer Payment in the April to June quarter of 2015.</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13</a:t>
            </a:fld>
            <a:endParaRPr lang="en-AU" dirty="0"/>
          </a:p>
        </p:txBody>
      </p:sp>
    </p:spTree>
    <p:extLst>
      <p:ext uri="{BB962C8B-B14F-4D97-AF65-F5344CB8AC3E}">
        <p14:creationId xmlns:p14="http://schemas.microsoft.com/office/powerpoint/2010/main" val="2676441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AU" dirty="0" smtClean="0"/>
              <a:t>This table presents</a:t>
            </a:r>
            <a:r>
              <a:rPr lang="en-AU" baseline="0" dirty="0" smtClean="0"/>
              <a:t> the number of recipients in each of the work capacity assessment categories, or the number of hours recipients are considered able to work per week, prior to an intervention (vertically on the left) and with an intervention (horizontally across the top)</a:t>
            </a:r>
          </a:p>
          <a:p>
            <a:pPr marL="228600" indent="-228600">
              <a:buFont typeface="+mj-lt"/>
              <a:buAutoNum type="arabicPeriod"/>
            </a:pPr>
            <a:r>
              <a:rPr lang="en-AU" b="0" i="0" dirty="0" smtClean="0">
                <a:solidFill>
                  <a:srgbClr val="FF0000"/>
                </a:solidFill>
              </a:rPr>
              <a:t>For</a:t>
            </a:r>
            <a:r>
              <a:rPr lang="en-AU" b="0" i="0" baseline="0" dirty="0" smtClean="0">
                <a:solidFill>
                  <a:srgbClr val="FF0000"/>
                </a:solidFill>
              </a:rPr>
              <a:t> example, </a:t>
            </a:r>
            <a:r>
              <a:rPr lang="en-AU" b="0" i="0" dirty="0" smtClean="0">
                <a:solidFill>
                  <a:srgbClr val="FF0000"/>
                </a:solidFill>
              </a:rPr>
              <a:t>where a recipient was assessed as having 8-14 hours capacity prior to an intervention and assessed as having the same 8-14 hours capacity with an intervention, they are represented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0" i="0" dirty="0" smtClean="0">
                <a:solidFill>
                  <a:srgbClr val="FF0000"/>
                </a:solidFill>
              </a:rPr>
              <a:t>Where a recipient was assessed as having 8-14 hours capacity prior to an intervention and then assessed as having 15-22 hours capacity with an intervention, they are represented here</a:t>
            </a:r>
          </a:p>
        </p:txBody>
      </p:sp>
      <p:sp>
        <p:nvSpPr>
          <p:cNvPr id="4" name="Slide Number Placeholder 3"/>
          <p:cNvSpPr>
            <a:spLocks noGrp="1"/>
          </p:cNvSpPr>
          <p:nvPr>
            <p:ph type="sldNum" sz="quarter" idx="10"/>
          </p:nvPr>
        </p:nvSpPr>
        <p:spPr/>
        <p:txBody>
          <a:bodyPr/>
          <a:lstStyle/>
          <a:p>
            <a:fld id="{CE4F91A0-5B0B-4321-B2CD-795B1F6DDCB2}" type="slidenum">
              <a:rPr lang="en-AU" smtClean="0"/>
              <a:t>14</a:t>
            </a:fld>
            <a:endParaRPr lang="en-AU" dirty="0"/>
          </a:p>
        </p:txBody>
      </p:sp>
    </p:spTree>
    <p:extLst>
      <p:ext uri="{BB962C8B-B14F-4D97-AF65-F5344CB8AC3E}">
        <p14:creationId xmlns:p14="http://schemas.microsoft.com/office/powerpoint/2010/main" val="274579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AU" dirty="0" smtClean="0"/>
              <a:t>Using a different graphing option we can visually</a:t>
            </a:r>
            <a:r>
              <a:rPr lang="en-AU" baseline="0" dirty="0" smtClean="0"/>
              <a:t> represent the trend of an increasing number of hours assessed for work capacity with an intervention.</a:t>
            </a:r>
          </a:p>
          <a:p>
            <a:pPr marL="228600" indent="-228600">
              <a:buFont typeface="+mj-lt"/>
              <a:buAutoNum type="arabicPeriod"/>
            </a:pPr>
            <a:r>
              <a:rPr lang="en-AU" b="0" i="0" dirty="0" smtClean="0">
                <a:solidFill>
                  <a:srgbClr val="FF0000"/>
                </a:solidFill>
              </a:rPr>
              <a:t>For example</a:t>
            </a:r>
            <a:r>
              <a:rPr lang="en-AU" b="0" i="0" baseline="0" dirty="0" smtClean="0">
                <a:solidFill>
                  <a:srgbClr val="FF0000"/>
                </a:solidFill>
              </a:rPr>
              <a:t> you can see that a large proportion of those who were assessed as being able to work 15-22 hours after an intervention (blue line) were assessed as being able to work 8-14 hours prior to an intervention (dark green).</a:t>
            </a:r>
          </a:p>
          <a:p>
            <a:pPr marL="228600" indent="-228600">
              <a:buFont typeface="+mj-lt"/>
              <a:buAutoNum type="arabicPeriod"/>
            </a:pPr>
            <a:r>
              <a:rPr lang="en-AU" b="0" i="0" baseline="0" dirty="0" smtClean="0">
                <a:solidFill>
                  <a:srgbClr val="FF0000"/>
                </a:solidFill>
              </a:rPr>
              <a:t>Similarly, a large proportion of those who were assessed as being able to work 23-29 hours after an intervention were assessed as being able to work 15-22 hours prior to an intervention (light green).</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15</a:t>
            </a:fld>
            <a:endParaRPr lang="en-AU" dirty="0"/>
          </a:p>
        </p:txBody>
      </p:sp>
    </p:spTree>
    <p:extLst>
      <p:ext uri="{BB962C8B-B14F-4D97-AF65-F5344CB8AC3E}">
        <p14:creationId xmlns:p14="http://schemas.microsoft.com/office/powerpoint/2010/main" val="937904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i="0" dirty="0" smtClean="0">
                <a:solidFill>
                  <a:srgbClr val="FF0000"/>
                </a:solidFill>
              </a:rPr>
              <a:t>This table presents the primary medical</a:t>
            </a:r>
            <a:r>
              <a:rPr lang="en-AU" b="0" i="0" baseline="0" dirty="0" smtClean="0">
                <a:solidFill>
                  <a:srgbClr val="FF0000"/>
                </a:solidFill>
              </a:rPr>
              <a:t> condition for recipients of the Disability Support Pension across the April-June quarters of 2009, 2011, 2013 and 2015.</a:t>
            </a:r>
          </a:p>
          <a:p>
            <a:pPr marL="228600" indent="-228600">
              <a:buFont typeface="Arial" panose="020B0604020202020204" pitchFamily="34" charset="0"/>
              <a:buChar char="•"/>
            </a:pP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16</a:t>
            </a:fld>
            <a:endParaRPr lang="en-AU" dirty="0"/>
          </a:p>
        </p:txBody>
      </p:sp>
    </p:spTree>
    <p:extLst>
      <p:ext uri="{BB962C8B-B14F-4D97-AF65-F5344CB8AC3E}">
        <p14:creationId xmlns:p14="http://schemas.microsoft.com/office/powerpoint/2010/main" val="977185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i="0" dirty="0" smtClean="0">
                <a:solidFill>
                  <a:srgbClr val="FF0000"/>
                </a:solidFill>
              </a:rPr>
              <a:t>We can see here that</a:t>
            </a:r>
            <a:r>
              <a:rPr lang="en-AU" b="0" i="0" baseline="0" dirty="0" smtClean="0">
                <a:solidFill>
                  <a:srgbClr val="FF0000"/>
                </a:solidFill>
              </a:rPr>
              <a:t> both musculo-skeletal conditions and psychological or psychiatric conditions are the two main primary medical conditions reported by </a:t>
            </a:r>
          </a:p>
          <a:p>
            <a:pPr marL="228600" indent="-228600">
              <a:buFont typeface="+mj-lt"/>
              <a:buAutoNum type="arabicPeriod"/>
            </a:pPr>
            <a:r>
              <a:rPr lang="en-AU" b="0" i="0" baseline="0" dirty="0" smtClean="0">
                <a:solidFill>
                  <a:srgbClr val="FF0000"/>
                </a:solidFill>
              </a:rPr>
              <a:t>people receiving Disability Support Pension. By comparing across the four years, we can also see that this number is increasing for psychological or psychiatric conditions. </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17</a:t>
            </a:fld>
            <a:endParaRPr lang="en-AU" dirty="0"/>
          </a:p>
        </p:txBody>
      </p:sp>
    </p:spTree>
    <p:extLst>
      <p:ext uri="{BB962C8B-B14F-4D97-AF65-F5344CB8AC3E}">
        <p14:creationId xmlns:p14="http://schemas.microsoft.com/office/powerpoint/2010/main" val="683471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i="0" dirty="0" smtClean="0">
                <a:solidFill>
                  <a:srgbClr val="FF0000"/>
                </a:solidFill>
              </a:rPr>
              <a:t>We can compare this to recipients of other benefit types, in this</a:t>
            </a:r>
            <a:r>
              <a:rPr lang="en-AU" b="0" i="0" baseline="0" dirty="0" smtClean="0">
                <a:solidFill>
                  <a:srgbClr val="FF0000"/>
                </a:solidFill>
              </a:rPr>
              <a:t> case we are looking at those receiving </a:t>
            </a:r>
          </a:p>
          <a:p>
            <a:pPr marL="228600" indent="-228600">
              <a:buFont typeface="+mj-lt"/>
              <a:buAutoNum type="arabicPeriod"/>
            </a:pPr>
            <a:r>
              <a:rPr lang="en-AU" b="0" i="0" baseline="0" dirty="0" smtClean="0">
                <a:solidFill>
                  <a:srgbClr val="FF0000"/>
                </a:solidFill>
              </a:rPr>
              <a:t>Newstart Allowance. In this case, the number of recipients with psychological or psychiatric condition as their primary medical condition is decreasing across the years.</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18</a:t>
            </a:fld>
            <a:endParaRPr lang="en-AU" dirty="0"/>
          </a:p>
        </p:txBody>
      </p:sp>
    </p:spTree>
    <p:extLst>
      <p:ext uri="{BB962C8B-B14F-4D97-AF65-F5344CB8AC3E}">
        <p14:creationId xmlns:p14="http://schemas.microsoft.com/office/powerpoint/2010/main" val="563133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b="0" i="0" dirty="0" smtClean="0">
                <a:solidFill>
                  <a:srgbClr val="FF0000"/>
                </a:solidFill>
              </a:rPr>
              <a:t>By looking at all recipients, regardless of the type of benefit</a:t>
            </a:r>
            <a:r>
              <a:rPr lang="en-AU" b="0" i="0" baseline="0" dirty="0" smtClean="0">
                <a:solidFill>
                  <a:srgbClr val="FF0000"/>
                </a:solidFill>
              </a:rPr>
              <a:t> </a:t>
            </a:r>
          </a:p>
          <a:p>
            <a:pPr marL="228600" indent="-228600">
              <a:buFont typeface="+mj-lt"/>
              <a:buAutoNum type="arabicPeriod"/>
            </a:pPr>
            <a:r>
              <a:rPr lang="en-AU" b="0" i="0" baseline="0" dirty="0" smtClean="0">
                <a:solidFill>
                  <a:srgbClr val="FF0000"/>
                </a:solidFill>
              </a:rPr>
              <a:t>(using ‘total’ figures), we can see that the number of people whose primary medical condition is psychological or psychiatric in nature, is increasing across the years.</a:t>
            </a:r>
            <a:endParaRPr lang="en-AU" b="0" i="0" dirty="0" smtClean="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19</a:t>
            </a:fld>
            <a:endParaRPr lang="en-AU" dirty="0"/>
          </a:p>
        </p:txBody>
      </p:sp>
    </p:spTree>
    <p:extLst>
      <p:ext uri="{BB962C8B-B14F-4D97-AF65-F5344CB8AC3E}">
        <p14:creationId xmlns:p14="http://schemas.microsoft.com/office/powerpoint/2010/main" val="133530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Both of these examples</a:t>
            </a:r>
            <a:r>
              <a:rPr lang="en-AU" baseline="0" dirty="0" smtClean="0"/>
              <a:t> refer to the Priority Investment Approach data as one source of evidence that you might use. </a:t>
            </a:r>
          </a:p>
          <a:p>
            <a:r>
              <a:rPr lang="en-AU" baseline="0" dirty="0" smtClean="0"/>
              <a:t>So what is the Priority Investment Approach?</a:t>
            </a: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2</a:t>
            </a:fld>
            <a:endParaRPr lang="en-AU" dirty="0"/>
          </a:p>
        </p:txBody>
      </p:sp>
    </p:spTree>
    <p:extLst>
      <p:ext uri="{BB962C8B-B14F-4D97-AF65-F5344CB8AC3E}">
        <p14:creationId xmlns:p14="http://schemas.microsoft.com/office/powerpoint/2010/main" val="2644341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smtClean="0">
                <a:solidFill>
                  <a:srgbClr val="FF0000"/>
                </a:solidFill>
              </a:rPr>
              <a:t>The</a:t>
            </a:r>
            <a:r>
              <a:rPr lang="en-AU" b="0" i="0" baseline="0" dirty="0" smtClean="0">
                <a:solidFill>
                  <a:srgbClr val="FF0000"/>
                </a:solidFill>
              </a:rPr>
              <a:t> following session will work through how to use TableBuilder, including some of the features and formatting options, using a number of research questions as examples.</a:t>
            </a:r>
            <a:endParaRPr lang="en-AU" b="0" i="0" dirty="0" smtClean="0">
              <a:solidFill>
                <a:srgbClr val="FF0000"/>
              </a:solidFill>
            </a:endParaRPr>
          </a:p>
          <a:p>
            <a:r>
              <a:rPr lang="en-AU" dirty="0" smtClean="0"/>
              <a:t>Are there any</a:t>
            </a:r>
            <a:r>
              <a:rPr lang="en-AU" baseline="0" dirty="0" smtClean="0"/>
              <a:t> questions from this session?</a:t>
            </a: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20</a:t>
            </a:fld>
            <a:endParaRPr lang="en-AU" dirty="0"/>
          </a:p>
        </p:txBody>
      </p:sp>
    </p:spTree>
    <p:extLst>
      <p:ext uri="{BB962C8B-B14F-4D97-AF65-F5344CB8AC3E}">
        <p14:creationId xmlns:p14="http://schemas.microsoft.com/office/powerpoint/2010/main" val="108904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3</a:t>
            </a:fld>
            <a:endParaRPr lang="en-AU" dirty="0"/>
          </a:p>
        </p:txBody>
      </p:sp>
    </p:spTree>
    <p:extLst>
      <p:ext uri="{BB962C8B-B14F-4D97-AF65-F5344CB8AC3E}">
        <p14:creationId xmlns:p14="http://schemas.microsoft.com/office/powerpoint/2010/main" val="67249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4</a:t>
            </a:fld>
            <a:endParaRPr lang="en-AU" dirty="0"/>
          </a:p>
        </p:txBody>
      </p:sp>
    </p:spTree>
    <p:extLst>
      <p:ext uri="{BB962C8B-B14F-4D97-AF65-F5344CB8AC3E}">
        <p14:creationId xmlns:p14="http://schemas.microsoft.com/office/powerpoint/2010/main" val="60488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5</a:t>
            </a:fld>
            <a:endParaRPr lang="en-AU" dirty="0"/>
          </a:p>
        </p:txBody>
      </p:sp>
    </p:spTree>
    <p:extLst>
      <p:ext uri="{BB962C8B-B14F-4D97-AF65-F5344CB8AC3E}">
        <p14:creationId xmlns:p14="http://schemas.microsoft.com/office/powerpoint/2010/main" val="405656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This table is a very brief overview of the three access points for the PIA data. It shows the range of access types we have developed, to reflect the range of possible uses and users we expect to be interested in the PIA data. I would like to point out the relative accessibility of the Tablebuilder </a:t>
            </a:r>
          </a:p>
          <a:p>
            <a:pPr marL="228600" indent="-228600">
              <a:buFont typeface="+mj-lt"/>
              <a:buAutoNum type="arabicPeriod"/>
            </a:pPr>
            <a:r>
              <a:rPr lang="en-AU" sz="1200" kern="1200" dirty="0" smtClean="0">
                <a:solidFill>
                  <a:schemeClr val="tx1"/>
                </a:solidFill>
                <a:effectLst/>
                <a:latin typeface="+mn-lt"/>
                <a:ea typeface="+mn-ea"/>
                <a:cs typeface="+mn-cs"/>
              </a:rPr>
              <a:t>(i.e., free registration and unrestricted access) and also some of the key differences in how the data has been confidentialised for privacy purposes. For example, you can see there are </a:t>
            </a:r>
          </a:p>
          <a:p>
            <a:pPr marL="228600" indent="-228600">
              <a:buFont typeface="+mj-lt"/>
              <a:buAutoNum type="arabicPeriod"/>
            </a:pPr>
            <a:r>
              <a:rPr lang="en-AU" sz="1200" kern="1200" dirty="0" smtClean="0">
                <a:solidFill>
                  <a:schemeClr val="tx1"/>
                </a:solidFill>
                <a:effectLst/>
                <a:latin typeface="+mn-lt"/>
                <a:ea typeface="+mn-ea"/>
                <a:cs typeface="+mn-cs"/>
              </a:rPr>
              <a:t>less variables in TableBuilder compared to the PIA data that is available in the Secure Enclave of SURE and that the date and geographic information is less specific. For example, </a:t>
            </a:r>
          </a:p>
          <a:p>
            <a:pPr marL="228600" indent="-228600">
              <a:buFont typeface="+mj-lt"/>
              <a:buAutoNum type="arabicPeriod"/>
            </a:pPr>
            <a:r>
              <a:rPr lang="en-AU" sz="1200" kern="1200" dirty="0" smtClean="0">
                <a:solidFill>
                  <a:schemeClr val="tx1"/>
                </a:solidFill>
                <a:effectLst/>
                <a:latin typeface="+mn-lt"/>
                <a:ea typeface="+mn-ea"/>
                <a:cs typeface="+mn-cs"/>
              </a:rPr>
              <a:t>country of birth is only shown by region in TableBuilder whereas the specific country is shown in SURE. </a:t>
            </a: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6</a:t>
            </a:fld>
            <a:endParaRPr lang="en-AU" dirty="0"/>
          </a:p>
        </p:txBody>
      </p:sp>
    </p:spTree>
    <p:extLst>
      <p:ext uri="{BB962C8B-B14F-4D97-AF65-F5344CB8AC3E}">
        <p14:creationId xmlns:p14="http://schemas.microsoft.com/office/powerpoint/2010/main" val="2232938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dirty="0" smtClean="0"/>
              <a:t>Users are expected to include teachers and students</a:t>
            </a:r>
            <a:r>
              <a:rPr lang="en-AU" baseline="0" dirty="0" smtClean="0"/>
              <a:t> in an educational context, journalists preparing data for reports, as well as academics and NGO’s looking for data to use in their grant applications. </a:t>
            </a:r>
          </a:p>
          <a:p>
            <a:pPr marL="228600" indent="-228600">
              <a:buFont typeface="+mj-lt"/>
              <a:buAutoNum type="arabicPeriod"/>
            </a:pPr>
            <a:r>
              <a:rPr lang="en-AU" baseline="0" dirty="0" smtClean="0"/>
              <a:t>I will provide some examples of both tables and graphs at the end of this session and we will work through how to create and download both tables and graphs in the next session. </a:t>
            </a: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7</a:t>
            </a:fld>
            <a:endParaRPr lang="en-AU" dirty="0"/>
          </a:p>
        </p:txBody>
      </p:sp>
    </p:spTree>
    <p:extLst>
      <p:ext uri="{BB962C8B-B14F-4D97-AF65-F5344CB8AC3E}">
        <p14:creationId xmlns:p14="http://schemas.microsoft.com/office/powerpoint/2010/main" val="88606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AU" dirty="0" smtClean="0"/>
              <a:t>There are Fewer Variables. There are 38 variables in TableBuilder as opposed to the 60 that are available in the secure environment</a:t>
            </a:r>
            <a:r>
              <a:rPr lang="en-AU" baseline="0" dirty="0" smtClean="0"/>
              <a:t> of SURE.</a:t>
            </a:r>
            <a:endParaRPr lang="en-AU" dirty="0" smtClean="0"/>
          </a:p>
          <a:p>
            <a:pPr marL="228600" indent="-228600">
              <a:buFont typeface="+mj-lt"/>
              <a:buAutoNum type="arabicPeriod"/>
            </a:pPr>
            <a:r>
              <a:rPr lang="en-AU" dirty="0" smtClean="0"/>
              <a:t>There is Less Detail. Some variables</a:t>
            </a:r>
            <a:r>
              <a:rPr lang="en-AU" baseline="0" dirty="0" smtClean="0"/>
              <a:t> have been modified, for example a date might be available as year only in TableBuilder where it is available as month and year in the secure enclave.</a:t>
            </a:r>
            <a:endParaRPr lang="en-AU" dirty="0" smtClean="0"/>
          </a:p>
          <a:p>
            <a:pPr marL="228600" indent="-228600">
              <a:buFont typeface="+mj-lt"/>
              <a:buAutoNum type="arabicPeriod"/>
            </a:pPr>
            <a:r>
              <a:rPr lang="en-AU" dirty="0" smtClean="0"/>
              <a:t>There are Fewer People. TableBuilder uses a 5% sample of the original PIA dataset. This</a:t>
            </a:r>
            <a:r>
              <a:rPr lang="en-AU" baseline="0" dirty="0" smtClean="0"/>
              <a:t> is large enough to provide a representative subsample of the whole population while maintaining individual privacy. </a:t>
            </a:r>
            <a:r>
              <a:rPr lang="en-AU" dirty="0" smtClean="0"/>
              <a:t>One</a:t>
            </a:r>
            <a:r>
              <a:rPr lang="en-AU" baseline="0" dirty="0" smtClean="0"/>
              <a:t> implication of this is that </a:t>
            </a:r>
            <a:r>
              <a:rPr lang="en-AU" dirty="0" smtClean="0"/>
              <a:t>if you are reporting population estimates</a:t>
            </a:r>
            <a:r>
              <a:rPr lang="en-AU" baseline="0" dirty="0" smtClean="0"/>
              <a:t> in your grant application, you will need to multiply the figures in the table by 20. </a:t>
            </a:r>
            <a:endParaRPr lang="en-AU" b="1" i="1"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8</a:t>
            </a:fld>
            <a:endParaRPr lang="en-AU" dirty="0"/>
          </a:p>
        </p:txBody>
      </p:sp>
    </p:spTree>
    <p:extLst>
      <p:ext uri="{BB962C8B-B14F-4D97-AF65-F5344CB8AC3E}">
        <p14:creationId xmlns:p14="http://schemas.microsoft.com/office/powerpoint/2010/main" val="269707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AU" dirty="0" smtClean="0"/>
              <a:t>Some people here</a:t>
            </a:r>
            <a:r>
              <a:rPr lang="en-AU" baseline="0" dirty="0" smtClean="0"/>
              <a:t> are likely to be analysts or researchers and have experience in working with population data, perhaps even have experience with TableBuilder using other datasets</a:t>
            </a:r>
          </a:p>
          <a:p>
            <a:pPr marL="685800" lvl="1" indent="-228600">
              <a:buFont typeface="Arial" panose="020B0604020202020204" pitchFamily="34" charset="0"/>
              <a:buChar char="•"/>
            </a:pPr>
            <a:r>
              <a:rPr lang="en-AU" b="0" i="0" baseline="0" dirty="0" smtClean="0">
                <a:solidFill>
                  <a:srgbClr val="FF0000"/>
                </a:solidFill>
              </a:rPr>
              <a:t>Some people here are likely to have no research experience and not be familiar with working with population data at all, and perhaps have some level of aversion to data.</a:t>
            </a:r>
          </a:p>
          <a:p>
            <a:pPr marL="685800" lvl="1" indent="-228600">
              <a:buFont typeface="Arial" panose="020B0604020202020204" pitchFamily="34" charset="0"/>
              <a:buChar char="•"/>
            </a:pPr>
            <a:r>
              <a:rPr lang="en-AU" b="0" i="0" baseline="0" dirty="0" smtClean="0">
                <a:solidFill>
                  <a:srgbClr val="FF0000"/>
                </a:solidFill>
              </a:rPr>
              <a:t>Due to it’s user interface, TableBuilder suits both of these populations. </a:t>
            </a:r>
          </a:p>
          <a:p>
            <a:pPr marL="228600" indent="-228600">
              <a:buFont typeface="+mj-lt"/>
              <a:buAutoNum type="arabicPeriod"/>
            </a:pPr>
            <a:r>
              <a:rPr lang="en-AU" b="0" i="0" baseline="0" dirty="0" smtClean="0">
                <a:solidFill>
                  <a:srgbClr val="FF0000"/>
                </a:solidFill>
              </a:rPr>
              <a:t>While the 5% serves to protect individual privacy, it does allow for reportable estimates that can be used in reports and grant applications.</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9</a:t>
            </a:fld>
            <a:endParaRPr lang="en-AU" dirty="0"/>
          </a:p>
        </p:txBody>
      </p:sp>
    </p:spTree>
    <p:extLst>
      <p:ext uri="{BB962C8B-B14F-4D97-AF65-F5344CB8AC3E}">
        <p14:creationId xmlns:p14="http://schemas.microsoft.com/office/powerpoint/2010/main" val="772357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79268" y="3429000"/>
            <a:ext cx="6120000" cy="1081383"/>
          </a:xfrm>
        </p:spPr>
        <p:txBody>
          <a:bodyPr anchor="t" anchorCtr="0"/>
          <a:lstStyle>
            <a:lvl1pPr>
              <a:lnSpc>
                <a:spcPct val="80000"/>
              </a:lnSpc>
              <a:defRPr sz="4400">
                <a:solidFill>
                  <a:schemeClr val="bg1"/>
                </a:solidFill>
              </a:defRPr>
            </a:lvl1pPr>
          </a:lstStyle>
          <a:p>
            <a:r>
              <a:rPr lang="en-US" dirty="0" smtClean="0"/>
              <a:t>Click to add presentation title</a:t>
            </a:r>
            <a:endParaRPr lang="en-AU" dirty="0"/>
          </a:p>
        </p:txBody>
      </p:sp>
      <p:sp>
        <p:nvSpPr>
          <p:cNvPr id="3" name="Subtitle 2"/>
          <p:cNvSpPr>
            <a:spLocks noGrp="1"/>
          </p:cNvSpPr>
          <p:nvPr>
            <p:ph type="subTitle" idx="1" hasCustomPrompt="1"/>
          </p:nvPr>
        </p:nvSpPr>
        <p:spPr>
          <a:xfrm>
            <a:off x="579268" y="4562388"/>
            <a:ext cx="6120000" cy="1080000"/>
          </a:xfrm>
        </p:spPr>
        <p:txBody>
          <a:bodyPr/>
          <a:lstStyle>
            <a:lvl1pPr marL="0" indent="0" algn="l">
              <a:lnSpc>
                <a:spcPct val="100000"/>
              </a:lnSpc>
              <a:spcBef>
                <a:spcPts val="0"/>
              </a:spcBef>
              <a:buNone/>
              <a:defRPr sz="16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AU" dirty="0"/>
          </a:p>
        </p:txBody>
      </p:sp>
    </p:spTree>
    <p:extLst>
      <p:ext uri="{BB962C8B-B14F-4D97-AF65-F5344CB8AC3E}">
        <p14:creationId xmlns:p14="http://schemas.microsoft.com/office/powerpoint/2010/main" val="217584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dirty="0"/>
          </a:p>
        </p:txBody>
      </p:sp>
      <p:sp>
        <p:nvSpPr>
          <p:cNvPr id="4" name="Date Placeholder 3"/>
          <p:cNvSpPr>
            <a:spLocks noGrp="1"/>
          </p:cNvSpPr>
          <p:nvPr>
            <p:ph type="dt" sz="half" idx="10"/>
          </p:nvPr>
        </p:nvSpPr>
        <p:spPr/>
        <p:txBody>
          <a:bodyPr/>
          <a:lstStyle/>
          <a:p>
            <a:fld id="{95A2D144-12CD-414A-9CF4-09B0361B760B}" type="datetime1">
              <a:rPr lang="en-AU" smtClean="0"/>
              <a:t>16/02/2018</a:t>
            </a:fld>
            <a:endParaRPr lang="en-AU" dirty="0"/>
          </a:p>
        </p:txBody>
      </p:sp>
      <p:sp>
        <p:nvSpPr>
          <p:cNvPr id="5" name="Footer Placeholder 4"/>
          <p:cNvSpPr>
            <a:spLocks noGrp="1"/>
          </p:cNvSpPr>
          <p:nvPr>
            <p:ph type="ftr" sz="quarter" idx="11"/>
          </p:nvPr>
        </p:nvSpPr>
        <p:spPr/>
        <p:txBody>
          <a:body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9" name="Picture Placeholder 8"/>
          <p:cNvSpPr>
            <a:spLocks noGrp="1"/>
          </p:cNvSpPr>
          <p:nvPr>
            <p:ph type="pic" sz="quarter" idx="14"/>
          </p:nvPr>
        </p:nvSpPr>
        <p:spPr>
          <a:xfrm>
            <a:off x="585926" y="1529176"/>
            <a:ext cx="7974000" cy="4348096"/>
          </a:xfrm>
          <a:solidFill>
            <a:srgbClr val="B1E4E3"/>
          </a:solidFill>
        </p:spPr>
        <p:txBody>
          <a:bodyPr/>
          <a:lstStyle>
            <a:lvl1pPr>
              <a:defRPr/>
            </a:lvl1pPr>
          </a:lstStyle>
          <a:p>
            <a:r>
              <a:rPr lang="en-US" dirty="0" smtClean="0"/>
              <a:t>Click icon to add picture</a:t>
            </a:r>
            <a:endParaRPr lang="en-AU" dirty="0"/>
          </a:p>
        </p:txBody>
      </p:sp>
    </p:spTree>
    <p:extLst>
      <p:ext uri="{BB962C8B-B14F-4D97-AF65-F5344CB8AC3E}">
        <p14:creationId xmlns:p14="http://schemas.microsoft.com/office/powerpoint/2010/main" val="40385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BADDA43-6B76-4F43-8966-B944363D2BF7}" type="datetime1">
              <a:rPr lang="en-AU" smtClean="0"/>
              <a:t>16/02/2018</a:t>
            </a:fld>
            <a:endParaRPr lang="en-AU" dirty="0"/>
          </a:p>
        </p:txBody>
      </p:sp>
      <p:sp>
        <p:nvSpPr>
          <p:cNvPr id="4" name="Footer Placeholder 3"/>
          <p:cNvSpPr>
            <a:spLocks noGrp="1"/>
          </p:cNvSpPr>
          <p:nvPr>
            <p:ph type="ftr" sz="quarter" idx="11"/>
          </p:nvPr>
        </p:nvSpPr>
        <p:spPr/>
        <p:txBody>
          <a:bodyPr/>
          <a:lstStyle/>
          <a:p>
            <a:r>
              <a:rPr lang="en-GB" dirty="0" smtClean="0"/>
              <a:t>Insert presentation title in footer</a:t>
            </a:r>
            <a:endParaRPr lang="en-AU" dirty="0"/>
          </a:p>
        </p:txBody>
      </p:sp>
      <p:sp>
        <p:nvSpPr>
          <p:cNvPr id="5" name="Slide Number Placeholder 4"/>
          <p:cNvSpPr>
            <a:spLocks noGrp="1"/>
          </p:cNvSpPr>
          <p:nvPr>
            <p:ph type="sldNum" sz="quarter" idx="12"/>
          </p:nvPr>
        </p:nvSpPr>
        <p:spPr/>
        <p:txBody>
          <a:bodyPr/>
          <a:lstStyle/>
          <a:p>
            <a:fld id="{EF10AA22-7383-4F49-87C9-FE0A84CB7966}" type="slidenum">
              <a:rPr lang="en-AU" smtClean="0"/>
              <a:t>‹#›</a:t>
            </a:fld>
            <a:endParaRPr lang="en-AU" dirty="0"/>
          </a:p>
        </p:txBody>
      </p:sp>
    </p:spTree>
    <p:extLst>
      <p:ext uri="{BB962C8B-B14F-4D97-AF65-F5344CB8AC3E}">
        <p14:creationId xmlns:p14="http://schemas.microsoft.com/office/powerpoint/2010/main" val="3630083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1242855-3E19-4B56-9B63-C1E593F9A15F}" type="datetime1">
              <a:rPr lang="en-AU" smtClean="0"/>
              <a:pPr/>
              <a:t>16/02/2018</a:t>
            </a:fld>
            <a:endParaRPr lang="en-AU" dirty="0"/>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48753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79268" y="3987307"/>
            <a:ext cx="6120000" cy="2160000"/>
          </a:xfrm>
        </p:spPr>
        <p:txBody>
          <a:bodyPr anchor="t" anchorCtr="0"/>
          <a:lstStyle>
            <a:lvl1pPr>
              <a:lnSpc>
                <a:spcPct val="80000"/>
              </a:lnSpc>
              <a:defRPr sz="4400">
                <a:solidFill>
                  <a:schemeClr val="tx1"/>
                </a:solidFill>
              </a:defRPr>
            </a:lvl1pPr>
          </a:lstStyle>
          <a:p>
            <a:r>
              <a:rPr lang="en-US" dirty="0" smtClean="0"/>
              <a:t>Click to add section 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416AD5A6-884D-4BBA-9C04-1299DB54BBE1}" type="datetime1">
              <a:rPr lang="en-AU" smtClean="0"/>
              <a:t>16/02/2018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60911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cxnSp>
        <p:nvCxnSpPr>
          <p:cNvPr id="9" name="Straight Connector 8"/>
          <p:cNvCxnSpPr/>
          <p:nvPr userDrawn="1"/>
        </p:nvCxnSpPr>
        <p:spPr>
          <a:xfrm>
            <a:off x="0" y="6359034"/>
            <a:ext cx="9144000" cy="0"/>
          </a:xfrm>
          <a:prstGeom prst="line">
            <a:avLst/>
          </a:prstGeom>
          <a:ln w="57150">
            <a:solidFill>
              <a:srgbClr val="00B0B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79268" y="1754076"/>
            <a:ext cx="6120000" cy="2160000"/>
          </a:xfrm>
        </p:spPr>
        <p:txBody>
          <a:bodyPr anchor="t" anchorCtr="0"/>
          <a:lstStyle>
            <a:lvl1pPr>
              <a:lnSpc>
                <a:spcPct val="80000"/>
              </a:lnSpc>
              <a:defRPr sz="4400">
                <a:solidFill>
                  <a:schemeClr val="tx1"/>
                </a:solidFill>
              </a:defRPr>
            </a:lvl1pPr>
          </a:lstStyle>
          <a:p>
            <a:r>
              <a:rPr lang="en-US" dirty="0" smtClean="0"/>
              <a:t>Click to add section 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5D14903A-FB95-4247-A56B-87C17A2A86F1}" type="datetime1">
              <a:rPr lang="en-AU" smtClean="0"/>
              <a:t>16/02/2018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46625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Breakout">
    <p:spTree>
      <p:nvGrpSpPr>
        <p:cNvPr id="1" name=""/>
        <p:cNvGrpSpPr/>
        <p:nvPr/>
      </p:nvGrpSpPr>
      <p:grpSpPr>
        <a:xfrm>
          <a:off x="0" y="0"/>
          <a:ext cx="0" cy="0"/>
          <a:chOff x="0" y="0"/>
          <a:chExt cx="0" cy="0"/>
        </a:xfrm>
      </p:grpSpPr>
      <p:sp>
        <p:nvSpPr>
          <p:cNvPr id="8" name="Rectangle 7"/>
          <p:cNvSpPr/>
          <p:nvPr userDrawn="1"/>
        </p:nvSpPr>
        <p:spPr>
          <a:xfrm>
            <a:off x="0" y="0"/>
            <a:ext cx="9144000" cy="6332400"/>
          </a:xfrm>
          <a:prstGeom prst="rect">
            <a:avLst/>
          </a:prstGeom>
          <a:solidFill>
            <a:srgbClr val="B1E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579268" y="720313"/>
            <a:ext cx="7200000" cy="5164549"/>
          </a:xfrm>
        </p:spPr>
        <p:txBody>
          <a:bodyPr anchor="t" anchorCtr="0"/>
          <a:lstStyle>
            <a:lvl1pPr>
              <a:lnSpc>
                <a:spcPct val="110000"/>
              </a:lnSpc>
              <a:defRPr sz="4000" i="1">
                <a:solidFill>
                  <a:schemeClr val="accent1"/>
                </a:solidFill>
              </a:defRPr>
            </a:lvl1pPr>
          </a:lstStyle>
          <a:p>
            <a:r>
              <a:rPr lang="en-US" dirty="0" smtClean="0"/>
              <a:t>Click to add text</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72DB4F3A-8A16-47A2-8369-DC0CD9C8F65D}" type="datetime1">
              <a:rPr lang="en-AU" smtClean="0"/>
              <a:t>16/02/2018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43153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End">
    <p:spTree>
      <p:nvGrpSpPr>
        <p:cNvPr id="1" name=""/>
        <p:cNvGrpSpPr/>
        <p:nvPr/>
      </p:nvGrpSpPr>
      <p:grpSpPr>
        <a:xfrm>
          <a:off x="0" y="0"/>
          <a:ext cx="0" cy="0"/>
          <a:chOff x="0" y="0"/>
          <a:chExt cx="0" cy="0"/>
        </a:xfrm>
      </p:grpSpPr>
      <p:sp>
        <p:nvSpPr>
          <p:cNvPr id="9" name="Rectangle 8"/>
          <p:cNvSpPr/>
          <p:nvPr userDrawn="1"/>
        </p:nvSpPr>
        <p:spPr>
          <a:xfrm>
            <a:off x="0" y="0"/>
            <a:ext cx="9144000" cy="633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579268" y="1529174"/>
            <a:ext cx="6120000" cy="1081383"/>
          </a:xfrm>
        </p:spPr>
        <p:txBody>
          <a:bodyPr anchor="b" anchorCtr="0"/>
          <a:lstStyle>
            <a:lvl1pPr>
              <a:lnSpc>
                <a:spcPct val="80000"/>
              </a:lnSpc>
              <a:defRPr sz="6300">
                <a:solidFill>
                  <a:schemeClr val="bg1"/>
                </a:solidFill>
              </a:defRPr>
            </a:lvl1pPr>
          </a:lstStyle>
          <a:p>
            <a:r>
              <a:rPr lang="en-US" dirty="0" smtClean="0"/>
              <a:t>Click to add text</a:t>
            </a:r>
            <a:endParaRPr lang="en-AU" dirty="0"/>
          </a:p>
        </p:txBody>
      </p:sp>
      <p:sp>
        <p:nvSpPr>
          <p:cNvPr id="3" name="Subtitle 2"/>
          <p:cNvSpPr>
            <a:spLocks noGrp="1"/>
          </p:cNvSpPr>
          <p:nvPr>
            <p:ph type="subTitle" idx="1" hasCustomPrompt="1"/>
          </p:nvPr>
        </p:nvSpPr>
        <p:spPr>
          <a:xfrm>
            <a:off x="579268" y="3004846"/>
            <a:ext cx="6120000" cy="1080000"/>
          </a:xfrm>
        </p:spPr>
        <p:txBody>
          <a:bodyPr/>
          <a:lstStyle>
            <a:lvl1pPr marL="0" indent="0" algn="l">
              <a:lnSpc>
                <a:spcPct val="95000"/>
              </a:lnSpc>
              <a:spcBef>
                <a:spcPts val="0"/>
              </a:spcBef>
              <a:buNone/>
              <a:defRPr sz="2500" i="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FB919699-CFCB-4F17-BF24-204C1E5629E7}" type="datetime1">
              <a:rPr lang="en-AU" smtClean="0"/>
              <a:t>16/02/2018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84339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1C71AF29-D7AC-413F-A71F-1A4C42563919}" type="datetime1">
              <a:rPr lang="en-AU" smtClean="0"/>
              <a:t>16/02/2018</a:t>
            </a:fld>
            <a:endParaRPr lang="en-AU" dirty="0"/>
          </a:p>
        </p:txBody>
      </p:sp>
      <p:sp>
        <p:nvSpPr>
          <p:cNvPr id="5" name="Footer Placeholder 4"/>
          <p:cNvSpPr>
            <a:spLocks noGrp="1"/>
          </p:cNvSpPr>
          <p:nvPr>
            <p:ph type="ftr" sz="quarter" idx="11"/>
          </p:nvPr>
        </p:nvSpPr>
        <p:spPr/>
        <p:txBody>
          <a:body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p>
            <a:fld id="{EF10AA22-7383-4F49-87C9-FE0A84CB7966}" type="slidenum">
              <a:rPr lang="en-AU" smtClean="0"/>
              <a:t>‹#›</a:t>
            </a:fld>
            <a:endParaRPr lang="en-AU" dirty="0"/>
          </a:p>
        </p:txBody>
      </p:sp>
    </p:spTree>
    <p:extLst>
      <p:ext uri="{BB962C8B-B14F-4D97-AF65-F5344CB8AC3E}">
        <p14:creationId xmlns:p14="http://schemas.microsoft.com/office/powerpoint/2010/main" val="197089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585927" y="1530000"/>
            <a:ext cx="3785586" cy="452596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72488" y="1530000"/>
            <a:ext cx="3785586" cy="452596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Date Placeholder 4"/>
          <p:cNvSpPr>
            <a:spLocks noGrp="1"/>
          </p:cNvSpPr>
          <p:nvPr>
            <p:ph type="dt" sz="half" idx="10"/>
          </p:nvPr>
        </p:nvSpPr>
        <p:spPr/>
        <p:txBody>
          <a:bodyPr/>
          <a:lstStyle/>
          <a:p>
            <a:fld id="{DAE1AE24-7C7A-4F40-B44E-CCEDBCE2F54D}" type="datetime1">
              <a:rPr lang="en-AU" smtClean="0"/>
              <a:t>16/02/2018</a:t>
            </a:fld>
            <a:endParaRPr lang="en-AU" dirty="0"/>
          </a:p>
        </p:txBody>
      </p:sp>
      <p:sp>
        <p:nvSpPr>
          <p:cNvPr id="6" name="Footer Placeholder 5"/>
          <p:cNvSpPr>
            <a:spLocks noGrp="1"/>
          </p:cNvSpPr>
          <p:nvPr>
            <p:ph type="ftr" sz="quarter" idx="11"/>
          </p:nvPr>
        </p:nvSpPr>
        <p:spPr/>
        <p:txBody>
          <a:bodyPr/>
          <a:lstStyle/>
          <a:p>
            <a:r>
              <a:rPr lang="en-GB" dirty="0" smtClean="0"/>
              <a:t>Insert presentation title in footer</a:t>
            </a:r>
            <a:endParaRPr lang="en-AU" dirty="0"/>
          </a:p>
        </p:txBody>
      </p:sp>
      <p:sp>
        <p:nvSpPr>
          <p:cNvPr id="7" name="Slide Number Placeholder 6"/>
          <p:cNvSpPr>
            <a:spLocks noGrp="1"/>
          </p:cNvSpPr>
          <p:nvPr>
            <p:ph type="sldNum" sz="quarter" idx="12"/>
          </p:nvPr>
        </p:nvSpPr>
        <p:spPr/>
        <p:txBody>
          <a:bodyPr/>
          <a:lstStyle/>
          <a:p>
            <a:fld id="{EF10AA22-7383-4F49-87C9-FE0A84CB7966}" type="slidenum">
              <a:rPr lang="en-AU" smtClean="0"/>
              <a:t>‹#›</a:t>
            </a:fld>
            <a:endParaRPr lang="en-AU" dirty="0"/>
          </a:p>
        </p:txBody>
      </p:sp>
    </p:spTree>
    <p:extLst>
      <p:ext uri="{BB962C8B-B14F-4D97-AF65-F5344CB8AC3E}">
        <p14:creationId xmlns:p14="http://schemas.microsoft.com/office/powerpoint/2010/main" val="136323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4E259D6A-E757-4B26-9604-918E5CEB0D65}" type="datetime1">
              <a:rPr lang="en-AU" smtClean="0"/>
              <a:t>16/02/2018</a:t>
            </a:fld>
            <a:endParaRPr lang="en-AU" dirty="0"/>
          </a:p>
        </p:txBody>
      </p:sp>
      <p:sp>
        <p:nvSpPr>
          <p:cNvPr id="5" name="Footer Placeholder 4"/>
          <p:cNvSpPr>
            <a:spLocks noGrp="1"/>
          </p:cNvSpPr>
          <p:nvPr>
            <p:ph type="ftr" sz="quarter" idx="11"/>
          </p:nvPr>
        </p:nvSpPr>
        <p:spPr/>
        <p:txBody>
          <a:body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8" name="Content Placeholder 2"/>
          <p:cNvSpPr>
            <a:spLocks noGrp="1"/>
          </p:cNvSpPr>
          <p:nvPr>
            <p:ph idx="13" hasCustomPrompt="1"/>
          </p:nvPr>
        </p:nvSpPr>
        <p:spPr>
          <a:xfrm>
            <a:off x="5678074" y="2060848"/>
            <a:ext cx="2880000" cy="2708328"/>
          </a:xfrm>
          <a:solidFill>
            <a:srgbClr val="B1E4E3"/>
          </a:solidFill>
        </p:spPr>
        <p:txBody>
          <a:bodyPr/>
          <a:lstStyle>
            <a:lvl1pPr>
              <a:lnSpc>
                <a:spcPct val="100000"/>
              </a:lnSpc>
              <a:defRPr sz="1600" baseline="0">
                <a:latin typeface="+mj-lt"/>
              </a:defRPr>
            </a:lvl1pPr>
            <a:lvl2pPr>
              <a:lnSpc>
                <a:spcPct val="100000"/>
              </a:lnSpc>
              <a:defRPr sz="1600">
                <a:latin typeface="+mj-lt"/>
              </a:defRPr>
            </a:lvl2pPr>
            <a:lvl3pPr>
              <a:lnSpc>
                <a:spcPct val="100000"/>
              </a:lnSpc>
              <a:defRPr sz="1600">
                <a:latin typeface="+mj-lt"/>
              </a:defRPr>
            </a:lvl3pPr>
            <a:lvl4pPr>
              <a:lnSpc>
                <a:spcPct val="100000"/>
              </a:lnSpc>
              <a:defRPr sz="1600">
                <a:latin typeface="+mj-lt"/>
              </a:defRPr>
            </a:lvl4pPr>
            <a:lvl5pPr>
              <a:lnSpc>
                <a:spcPct val="100000"/>
              </a:lnSpc>
              <a:defRPr sz="1600">
                <a:latin typeface="+mj-lt"/>
              </a:defRPr>
            </a:lvl5pPr>
          </a:lstStyle>
          <a:p>
            <a:pPr lvl="0"/>
            <a:r>
              <a:rPr lang="en-US" dirty="0" smtClean="0"/>
              <a:t>Click icon to add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ext Placeholder 2"/>
          <p:cNvSpPr>
            <a:spLocks noGrp="1"/>
          </p:cNvSpPr>
          <p:nvPr>
            <p:ph type="body" idx="14" hasCustomPrompt="1"/>
          </p:nvPr>
        </p:nvSpPr>
        <p:spPr>
          <a:xfrm>
            <a:off x="5678074" y="1529177"/>
            <a:ext cx="2880000" cy="477176"/>
          </a:xfrm>
        </p:spPr>
        <p:txBody>
          <a:bodyPr tIns="36000" anchor="t" anchorCtr="0"/>
          <a:lstStyle>
            <a:lvl1pPr marL="0" indent="0">
              <a:lnSpc>
                <a:spcPct val="90000"/>
              </a:lnSpc>
              <a:spcBef>
                <a:spcPts val="0"/>
              </a:spcBef>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chart title</a:t>
            </a:r>
          </a:p>
        </p:txBody>
      </p:sp>
    </p:spTree>
    <p:extLst>
      <p:ext uri="{BB962C8B-B14F-4D97-AF65-F5344CB8AC3E}">
        <p14:creationId xmlns:p14="http://schemas.microsoft.com/office/powerpoint/2010/main" val="133173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832B68D2-F25B-4A19-8B04-6CD06150AC40}" type="datetime1">
              <a:rPr lang="en-AU" smtClean="0"/>
              <a:t>16/02/2018</a:t>
            </a:fld>
            <a:endParaRPr lang="en-AU" dirty="0"/>
          </a:p>
        </p:txBody>
      </p:sp>
      <p:sp>
        <p:nvSpPr>
          <p:cNvPr id="5" name="Footer Placeholder 4"/>
          <p:cNvSpPr>
            <a:spLocks noGrp="1"/>
          </p:cNvSpPr>
          <p:nvPr>
            <p:ph type="ftr" sz="quarter" idx="11"/>
          </p:nvPr>
        </p:nvSpPr>
        <p:spPr/>
        <p:txBody>
          <a:body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9" name="Picture Placeholder 8"/>
          <p:cNvSpPr>
            <a:spLocks noGrp="1"/>
          </p:cNvSpPr>
          <p:nvPr>
            <p:ph type="pic" sz="quarter" idx="14"/>
          </p:nvPr>
        </p:nvSpPr>
        <p:spPr>
          <a:xfrm>
            <a:off x="5678074" y="1529176"/>
            <a:ext cx="2880000" cy="3240000"/>
          </a:xfrm>
          <a:solidFill>
            <a:srgbClr val="B1E4E3"/>
          </a:solidFill>
        </p:spPr>
        <p:txBody>
          <a:bodyPr/>
          <a:lstStyle>
            <a:lvl1pPr>
              <a:lnSpc>
                <a:spcPct val="100000"/>
              </a:lnSpc>
              <a:defRPr sz="1600">
                <a:latin typeface="+mj-lt"/>
              </a:defRPr>
            </a:lvl1pPr>
          </a:lstStyle>
          <a:p>
            <a:r>
              <a:rPr lang="en-US" dirty="0" smtClean="0"/>
              <a:t>Click icon to add picture</a:t>
            </a:r>
            <a:endParaRPr lang="en-AU" dirty="0"/>
          </a:p>
        </p:txBody>
      </p:sp>
    </p:spTree>
    <p:extLst>
      <p:ext uri="{BB962C8B-B14F-4D97-AF65-F5344CB8AC3E}">
        <p14:creationId xmlns:p14="http://schemas.microsoft.com/office/powerpoint/2010/main" val="411011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32400"/>
            <a:ext cx="9144000" cy="52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Placeholder 1"/>
          <p:cNvSpPr>
            <a:spLocks noGrp="1"/>
          </p:cNvSpPr>
          <p:nvPr>
            <p:ph type="title"/>
          </p:nvPr>
        </p:nvSpPr>
        <p:spPr>
          <a:xfrm>
            <a:off x="585926" y="472165"/>
            <a:ext cx="7972148" cy="1012619"/>
          </a:xfrm>
          <a:prstGeom prst="rect">
            <a:avLst/>
          </a:prstGeom>
        </p:spPr>
        <p:txBody>
          <a:bodyPr vert="horz" lIns="0" tIns="0" rIns="0" bIns="0" rtlCol="0" anchor="t" anchorCtr="0">
            <a:noAutofit/>
          </a:bodyPr>
          <a:lstStyle/>
          <a:p>
            <a:r>
              <a:rPr lang="en-US" smtClean="0"/>
              <a:t>Click to edit Master title style</a:t>
            </a:r>
            <a:endParaRPr lang="en-AU" dirty="0"/>
          </a:p>
        </p:txBody>
      </p:sp>
      <p:sp>
        <p:nvSpPr>
          <p:cNvPr id="3" name="Text Placeholder 2"/>
          <p:cNvSpPr>
            <a:spLocks noGrp="1"/>
          </p:cNvSpPr>
          <p:nvPr>
            <p:ph type="body" idx="1"/>
          </p:nvPr>
        </p:nvSpPr>
        <p:spPr>
          <a:xfrm>
            <a:off x="585926" y="1529176"/>
            <a:ext cx="7972148" cy="4525963"/>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6035833" y="6391862"/>
            <a:ext cx="2133600" cy="365125"/>
          </a:xfrm>
          <a:prstGeom prst="rect">
            <a:avLst/>
          </a:prstGeom>
        </p:spPr>
        <p:txBody>
          <a:bodyPr vert="horz" lIns="0" tIns="0" rIns="0" bIns="0" rtlCol="0" anchor="ctr"/>
          <a:lstStyle>
            <a:lvl1pPr algn="r">
              <a:defRPr sz="1200">
                <a:solidFill>
                  <a:schemeClr val="bg1"/>
                </a:solidFill>
                <a:latin typeface="+mj-lt"/>
              </a:defRPr>
            </a:lvl1pPr>
          </a:lstStyle>
          <a:p>
            <a:fld id="{EDF24D5F-2844-4E91-A1E1-DABACD56299B}" type="datetime1">
              <a:rPr lang="en-AU" smtClean="0"/>
              <a:t>16/02/2018</a:t>
            </a:fld>
            <a:endParaRPr lang="en-AU" dirty="0"/>
          </a:p>
        </p:txBody>
      </p:sp>
      <p:sp>
        <p:nvSpPr>
          <p:cNvPr id="5" name="Footer Placeholder 4"/>
          <p:cNvSpPr>
            <a:spLocks noGrp="1"/>
          </p:cNvSpPr>
          <p:nvPr>
            <p:ph type="ftr" sz="quarter" idx="3"/>
          </p:nvPr>
        </p:nvSpPr>
        <p:spPr>
          <a:xfrm>
            <a:off x="585926" y="6391862"/>
            <a:ext cx="6506354" cy="365125"/>
          </a:xfrm>
          <a:prstGeom prst="rect">
            <a:avLst/>
          </a:prstGeom>
        </p:spPr>
        <p:txBody>
          <a:bodyPr vert="horz" lIns="0" tIns="0" rIns="0" bIns="0" rtlCol="0" anchor="ctr"/>
          <a:lstStyle>
            <a:lvl1pPr algn="l">
              <a:defRPr sz="1200">
                <a:solidFill>
                  <a:schemeClr val="bg1"/>
                </a:solidFill>
                <a:latin typeface="+mj-lt"/>
              </a:defRPr>
            </a:lvl1pPr>
          </a:lstStyle>
          <a:p>
            <a:r>
              <a:rPr lang="en-GB" dirty="0" smtClean="0"/>
              <a:t>Insert presentation title in footer</a:t>
            </a:r>
            <a:endParaRPr lang="en-AU" dirty="0"/>
          </a:p>
        </p:txBody>
      </p:sp>
      <p:sp>
        <p:nvSpPr>
          <p:cNvPr id="6" name="Slide Number Placeholder 5"/>
          <p:cNvSpPr>
            <a:spLocks noGrp="1"/>
          </p:cNvSpPr>
          <p:nvPr>
            <p:ph type="sldNum" sz="quarter" idx="4"/>
          </p:nvPr>
        </p:nvSpPr>
        <p:spPr>
          <a:xfrm>
            <a:off x="8178326" y="6391862"/>
            <a:ext cx="548162" cy="365125"/>
          </a:xfrm>
          <a:prstGeom prst="rect">
            <a:avLst/>
          </a:prstGeom>
        </p:spPr>
        <p:txBody>
          <a:bodyPr vert="horz" lIns="0" tIns="0" rIns="0" bIns="0" rtlCol="0" anchor="ctr"/>
          <a:lstStyle>
            <a:lvl1pPr algn="r">
              <a:defRPr sz="1200">
                <a:solidFill>
                  <a:schemeClr val="bg1"/>
                </a:solidFill>
                <a:latin typeface="+mj-lt"/>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8895785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62" r:id="rId5"/>
    <p:sldLayoutId id="2147483650" r:id="rId6"/>
    <p:sldLayoutId id="2147483652" r:id="rId7"/>
    <p:sldLayoutId id="2147483659" r:id="rId8"/>
    <p:sldLayoutId id="2147483660" r:id="rId9"/>
    <p:sldLayoutId id="2147483661" r:id="rId10"/>
    <p:sldLayoutId id="2147483654" r:id="rId11"/>
    <p:sldLayoutId id="2147483655" r:id="rId12"/>
  </p:sldLayoutIdLst>
  <p:hf hd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1200"/>
        </a:spcBef>
        <a:buFont typeface="Arial" panose="020B0604020202020204" pitchFamily="34" charset="0"/>
        <a:buChar char="•"/>
        <a:defRPr sz="2000" kern="1200">
          <a:solidFill>
            <a:schemeClr val="tx1"/>
          </a:solidFill>
          <a:latin typeface="+mn-lt"/>
          <a:ea typeface="+mn-ea"/>
          <a:cs typeface="+mn-cs"/>
        </a:defRPr>
      </a:lvl1pPr>
      <a:lvl2pPr marL="5413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2pPr>
      <a:lvl3pPr marL="8080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3pPr>
      <a:lvl4pPr marL="1074738" indent="-266700"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4pPr>
      <a:lvl5pPr marL="1339850" indent="-265113"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268" y="3429000"/>
            <a:ext cx="8385220" cy="1081383"/>
          </a:xfrm>
        </p:spPr>
        <p:txBody>
          <a:bodyPr/>
          <a:lstStyle/>
          <a:p>
            <a:r>
              <a:rPr lang="en-AU" dirty="0"/>
              <a:t>Public Access to Priority Investment Approach (PIA) Data</a:t>
            </a:r>
          </a:p>
        </p:txBody>
      </p:sp>
      <p:sp>
        <p:nvSpPr>
          <p:cNvPr id="3" name="Subtitle 2"/>
          <p:cNvSpPr>
            <a:spLocks noGrp="1"/>
          </p:cNvSpPr>
          <p:nvPr>
            <p:ph type="subTitle" idx="1"/>
          </p:nvPr>
        </p:nvSpPr>
        <p:spPr/>
        <p:txBody>
          <a:bodyPr/>
          <a:lstStyle/>
          <a:p>
            <a:r>
              <a:rPr lang="en-AU" dirty="0" smtClean="0"/>
              <a:t>2018</a:t>
            </a:r>
            <a:endParaRPr lang="en-AU" dirty="0"/>
          </a:p>
        </p:txBody>
      </p:sp>
    </p:spTree>
    <p:extLst>
      <p:ext uri="{BB962C8B-B14F-4D97-AF65-F5344CB8AC3E}">
        <p14:creationId xmlns:p14="http://schemas.microsoft.com/office/powerpoint/2010/main" val="391200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can you do with TableBuilder?</a:t>
            </a:r>
            <a:endParaRPr lang="en-AU" dirty="0"/>
          </a:p>
        </p:txBody>
      </p:sp>
      <p:sp>
        <p:nvSpPr>
          <p:cNvPr id="3" name="Content Placeholder 2"/>
          <p:cNvSpPr>
            <a:spLocks noGrp="1"/>
          </p:cNvSpPr>
          <p:nvPr>
            <p:ph idx="1"/>
          </p:nvPr>
        </p:nvSpPr>
        <p:spPr/>
        <p:txBody>
          <a:bodyPr anchor="ctr"/>
          <a:lstStyle/>
          <a:p>
            <a:r>
              <a:rPr lang="en-AU" dirty="0" smtClean="0"/>
              <a:t>Get population estimates (numbers)</a:t>
            </a:r>
          </a:p>
          <a:p>
            <a:r>
              <a:rPr lang="en-AU" dirty="0"/>
              <a:t>Create graphs to display your comparisons</a:t>
            </a:r>
          </a:p>
          <a:p>
            <a:r>
              <a:rPr lang="en-AU" dirty="0" smtClean="0"/>
              <a:t>Save and/or download tables and graphs for later use</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10</a:t>
            </a:fld>
            <a:endParaRPr lang="en-AU" dirty="0"/>
          </a:p>
        </p:txBody>
      </p:sp>
    </p:spTree>
    <p:extLst>
      <p:ext uri="{BB962C8B-B14F-4D97-AF65-F5344CB8AC3E}">
        <p14:creationId xmlns:p14="http://schemas.microsoft.com/office/powerpoint/2010/main" val="2192852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Some examples using TableBuilder</a:t>
            </a:r>
            <a:endParaRPr lang="en-AU" dirty="0"/>
          </a:p>
        </p:txBody>
      </p:sp>
      <p:sp>
        <p:nvSpPr>
          <p:cNvPr id="3" name="Footer Placeholder 2"/>
          <p:cNvSpPr>
            <a:spLocks noGrp="1"/>
          </p:cNvSpPr>
          <p:nvPr>
            <p:ph type="ftr" sz="quarter" idx="11"/>
          </p:nvPr>
        </p:nvSpPr>
        <p:spPr/>
        <p:txBody>
          <a:bodyPr/>
          <a:lstStyle/>
          <a:p>
            <a:r>
              <a:rPr lang="en-AU" dirty="0"/>
              <a:t>Access to Priority Investment Approach (PIA) Data</a:t>
            </a:r>
          </a:p>
        </p:txBody>
      </p:sp>
      <p:sp>
        <p:nvSpPr>
          <p:cNvPr id="4" name="Slide Number Placeholder 3"/>
          <p:cNvSpPr>
            <a:spLocks noGrp="1"/>
          </p:cNvSpPr>
          <p:nvPr>
            <p:ph type="sldNum" sz="quarter" idx="12"/>
          </p:nvPr>
        </p:nvSpPr>
        <p:spPr/>
        <p:txBody>
          <a:bodyPr/>
          <a:lstStyle/>
          <a:p>
            <a:fld id="{EF10AA22-7383-4F49-87C9-FE0A84CB7966}" type="slidenum">
              <a:rPr lang="en-AU" smtClean="0"/>
              <a:pPr/>
              <a:t>11</a:t>
            </a:fld>
            <a:endParaRPr lang="en-AU" dirty="0"/>
          </a:p>
        </p:txBody>
      </p:sp>
    </p:spTree>
    <p:extLst>
      <p:ext uri="{BB962C8B-B14F-4D97-AF65-F5344CB8AC3E}">
        <p14:creationId xmlns:p14="http://schemas.microsoft.com/office/powerpoint/2010/main" val="1156721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Benefit Type by State/Territory</a:t>
            </a:r>
            <a:endParaRPr lang="en-AU" dirty="0"/>
          </a:p>
        </p:txBody>
      </p:sp>
      <p:pic>
        <p:nvPicPr>
          <p:cNvPr id="6" name="Content Placeholder 5" descr="This is a screenshot of a table in TableBuilder that has the States listed in the rows and three benefit types listed across the columns. " title="Screenshot"/>
          <p:cNvPicPr>
            <a:picLocks noGrp="1" noChangeAspect="1"/>
          </p:cNvPicPr>
          <p:nvPr>
            <p:ph idx="1"/>
          </p:nvPr>
        </p:nvPicPr>
        <p:blipFill>
          <a:blip r:embed="rId3"/>
          <a:stretch>
            <a:fillRect/>
          </a:stretch>
        </p:blipFill>
        <p:spPr>
          <a:xfrm>
            <a:off x="1029943" y="1528763"/>
            <a:ext cx="7084114" cy="4525962"/>
          </a:xfrm>
          <a:prstGeom prst="rect">
            <a:avLst/>
          </a:prstGeom>
        </p:spPr>
      </p:pic>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12</a:t>
            </a:fld>
            <a:endParaRPr lang="en-AU" dirty="0"/>
          </a:p>
        </p:txBody>
      </p:sp>
      <p:sp>
        <p:nvSpPr>
          <p:cNvPr id="7" name="Rounded Rectangle 6" descr="This highlights the specific quarter that the table refers to. In this case the table presents the counts for June 2015." title="Highlight"/>
          <p:cNvSpPr/>
          <p:nvPr/>
        </p:nvSpPr>
        <p:spPr>
          <a:xfrm>
            <a:off x="2987824" y="3212976"/>
            <a:ext cx="360040"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49573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Benefit Type by State/Territory</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13</a:t>
            </a:fld>
            <a:endParaRPr lang="en-AU" dirty="0"/>
          </a:p>
        </p:txBody>
      </p:sp>
      <p:pic>
        <p:nvPicPr>
          <p:cNvPr id="7" name="Content Placeholder 6" descr="This is a screenshot of a column graph in TableBuilder. " title="Screenshot"/>
          <p:cNvPicPr>
            <a:picLocks noGrp="1" noChangeAspect="1"/>
          </p:cNvPicPr>
          <p:nvPr>
            <p:ph idx="1"/>
          </p:nvPr>
        </p:nvPicPr>
        <p:blipFill>
          <a:blip r:embed="rId3"/>
          <a:stretch>
            <a:fillRect/>
          </a:stretch>
        </p:blipFill>
        <p:spPr>
          <a:xfrm>
            <a:off x="1029943" y="1528763"/>
            <a:ext cx="7084114" cy="4525962"/>
          </a:xfrm>
          <a:prstGeom prst="rect">
            <a:avLst/>
          </a:prstGeom>
        </p:spPr>
      </p:pic>
      <p:sp>
        <p:nvSpPr>
          <p:cNvPr id="8" name="Oval 7" descr="This highlights the tabs across the top that allow the user to switch between the table and graph." title="Highlight"/>
          <p:cNvSpPr/>
          <p:nvPr/>
        </p:nvSpPr>
        <p:spPr>
          <a:xfrm>
            <a:off x="1913153" y="2240673"/>
            <a:ext cx="1029714" cy="2376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54481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 Capacity Assessment before and after an Intervention</a:t>
            </a:r>
            <a:endParaRPr lang="en-AU" dirty="0"/>
          </a:p>
        </p:txBody>
      </p:sp>
      <p:pic>
        <p:nvPicPr>
          <p:cNvPr id="6" name="Content Placeholder 5" descr="This is a table in TableBuilder that compares recipient's work capacity before and after intervention." title="Screenshot"/>
          <p:cNvPicPr>
            <a:picLocks noGrp="1" noChangeAspect="1"/>
          </p:cNvPicPr>
          <p:nvPr>
            <p:ph idx="1"/>
          </p:nvPr>
        </p:nvPicPr>
        <p:blipFill>
          <a:blip r:embed="rId3"/>
          <a:stretch>
            <a:fillRect/>
          </a:stretch>
        </p:blipFill>
        <p:spPr>
          <a:xfrm>
            <a:off x="1029943" y="1528763"/>
            <a:ext cx="7084114" cy="4525962"/>
          </a:xfrm>
          <a:prstGeom prst="rect">
            <a:avLst/>
          </a:prstGeom>
        </p:spPr>
      </p:pic>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14</a:t>
            </a:fld>
            <a:endParaRPr lang="en-AU" dirty="0"/>
          </a:p>
        </p:txBody>
      </p:sp>
      <p:sp>
        <p:nvSpPr>
          <p:cNvPr id="3" name="Rounded Rectangle 2" descr="This highlights the cell that refers to those who were assessed as having 8-14 hours capacity prior to an intervention and assessed as having the same 8-14 hours capacity with an intervention." title="Highlight"/>
          <p:cNvSpPr/>
          <p:nvPr/>
        </p:nvSpPr>
        <p:spPr>
          <a:xfrm>
            <a:off x="4427984" y="4077072"/>
            <a:ext cx="360040"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6" descr="This highlights the cell that refers to those who were assessed as having 8-14 hours capacity prior to an intervention and assessed as having the 15-22 hours capacity with an intervention." title="Highlight"/>
          <p:cNvSpPr/>
          <p:nvPr/>
        </p:nvSpPr>
        <p:spPr>
          <a:xfrm>
            <a:off x="4788024" y="4077072"/>
            <a:ext cx="360040"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85981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Work Capacity Assessment before and after an Intervention</a:t>
            </a:r>
          </a:p>
        </p:txBody>
      </p:sp>
      <p:pic>
        <p:nvPicPr>
          <p:cNvPr id="6" name="Content Placeholder 5" descr="This is a screenshot of a stacked percentage area graph in TableBuilder." title="Screenshot"/>
          <p:cNvPicPr>
            <a:picLocks noGrp="1" noChangeAspect="1"/>
          </p:cNvPicPr>
          <p:nvPr>
            <p:ph idx="1"/>
          </p:nvPr>
        </p:nvPicPr>
        <p:blipFill>
          <a:blip r:embed="rId3"/>
          <a:stretch>
            <a:fillRect/>
          </a:stretch>
        </p:blipFill>
        <p:spPr>
          <a:xfrm>
            <a:off x="1029943" y="1528763"/>
            <a:ext cx="7084114" cy="4525962"/>
          </a:xfrm>
          <a:prstGeom prst="rect">
            <a:avLst/>
          </a:prstGeom>
        </p:spPr>
      </p:pic>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15</a:t>
            </a:fld>
            <a:endParaRPr lang="en-AU" dirty="0"/>
          </a:p>
        </p:txBody>
      </p:sp>
      <p:cxnSp>
        <p:nvCxnSpPr>
          <p:cNvPr id="7" name="Straight Connector 6" descr="This line highlights the point in the graph that refers to those who were assessed at 15-22 hours work capacity after an intervention. " title="Line"/>
          <p:cNvCxnSpPr/>
          <p:nvPr/>
        </p:nvCxnSpPr>
        <p:spPr>
          <a:xfrm>
            <a:off x="5165124" y="3068960"/>
            <a:ext cx="0" cy="2088232"/>
          </a:xfrm>
          <a:prstGeom prst="line">
            <a:avLst/>
          </a:prstGeom>
          <a:ln w="28575">
            <a:solidFill>
              <a:srgbClr val="4679BD"/>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descr="This line highlights the point in the graph that refers to those who were assessed at 23-29 hours work capacity after an intervention. " title="Line"/>
          <p:cNvCxnSpPr/>
          <p:nvPr/>
        </p:nvCxnSpPr>
        <p:spPr>
          <a:xfrm>
            <a:off x="6228184" y="3062136"/>
            <a:ext cx="0" cy="2088232"/>
          </a:xfrm>
          <a:prstGeom prst="line">
            <a:avLst/>
          </a:prstGeom>
          <a:ln w="28575">
            <a:solidFill>
              <a:srgbClr val="4679B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66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in Primary Medical Condition across time</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16</a:t>
            </a:fld>
            <a:endParaRPr lang="en-AU" dirty="0"/>
          </a:p>
        </p:txBody>
      </p:sp>
      <p:pic>
        <p:nvPicPr>
          <p:cNvPr id="7" name="Content Placeholder 6" descr="This is a table in TableBuilder that presents the list of medical conditions in the rows with four years represented in the columns. " title="Screenshot"/>
          <p:cNvPicPr>
            <a:picLocks noGrp="1" noChangeAspect="1"/>
          </p:cNvPicPr>
          <p:nvPr>
            <p:ph idx="1"/>
          </p:nvPr>
        </p:nvPicPr>
        <p:blipFill>
          <a:blip r:embed="rId3"/>
          <a:stretch>
            <a:fillRect/>
          </a:stretch>
        </p:blipFill>
        <p:spPr>
          <a:xfrm>
            <a:off x="1029943" y="1528763"/>
            <a:ext cx="7084114" cy="4525962"/>
          </a:xfrm>
          <a:prstGeom prst="rect">
            <a:avLst/>
          </a:prstGeom>
        </p:spPr>
      </p:pic>
    </p:spTree>
    <p:extLst>
      <p:ext uri="{BB962C8B-B14F-4D97-AF65-F5344CB8AC3E}">
        <p14:creationId xmlns:p14="http://schemas.microsoft.com/office/powerpoint/2010/main" val="884082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in Primary Medical Condition across time</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17</a:t>
            </a:fld>
            <a:endParaRPr lang="en-AU" dirty="0"/>
          </a:p>
        </p:txBody>
      </p:sp>
      <p:pic>
        <p:nvPicPr>
          <p:cNvPr id="6" name="Content Placeholder 5" descr="This is a screenshot of a graph in TableBuilder with the medical conditions listed across the x-axis and the bars representing the four years from the table. " title="Screenshot"/>
          <p:cNvPicPr>
            <a:picLocks noGrp="1" noChangeAspect="1"/>
          </p:cNvPicPr>
          <p:nvPr>
            <p:ph idx="1"/>
          </p:nvPr>
        </p:nvPicPr>
        <p:blipFill>
          <a:blip r:embed="rId3"/>
          <a:stretch>
            <a:fillRect/>
          </a:stretch>
        </p:blipFill>
        <p:spPr>
          <a:xfrm>
            <a:off x="1029943" y="1528763"/>
            <a:ext cx="7084114" cy="4525962"/>
          </a:xfrm>
          <a:prstGeom prst="rect">
            <a:avLst/>
          </a:prstGeom>
        </p:spPr>
      </p:pic>
      <p:sp>
        <p:nvSpPr>
          <p:cNvPr id="7" name="Rounded Rectangle 6" descr="This highlights the drop box that allows the user to switch between the categories included in the wafer. In this case the graph presents the counts for those receiving Disability Support Pension. " title="Highlight"/>
          <p:cNvSpPr/>
          <p:nvPr/>
        </p:nvSpPr>
        <p:spPr>
          <a:xfrm>
            <a:off x="2360063" y="2874970"/>
            <a:ext cx="771777"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99635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in Primary Medical Condition across time</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18</a:t>
            </a:fld>
            <a:endParaRPr lang="en-AU" dirty="0"/>
          </a:p>
        </p:txBody>
      </p:sp>
      <p:pic>
        <p:nvPicPr>
          <p:cNvPr id="9" name="Content Placeholder 8" descr="This is a screenshot of a graph in TableBuilder with the medical conditions listed across the x-axis and the bars representing the four years from the table. " title="Screenshot"/>
          <p:cNvPicPr>
            <a:picLocks noGrp="1" noChangeAspect="1"/>
          </p:cNvPicPr>
          <p:nvPr>
            <p:ph idx="1"/>
          </p:nvPr>
        </p:nvPicPr>
        <p:blipFill>
          <a:blip r:embed="rId3"/>
          <a:stretch>
            <a:fillRect/>
          </a:stretch>
        </p:blipFill>
        <p:spPr>
          <a:xfrm>
            <a:off x="1029943" y="1528763"/>
            <a:ext cx="7084114" cy="4525962"/>
          </a:xfrm>
          <a:prstGeom prst="rect">
            <a:avLst/>
          </a:prstGeom>
        </p:spPr>
      </p:pic>
      <p:sp>
        <p:nvSpPr>
          <p:cNvPr id="6" name="Rounded Rectangle 5" descr="This highlights the drop box that allows the user to switch between the categories included in the wafer. In this case the graph presents the counts for those receiving Newstart Allowance. " title="Highlight"/>
          <p:cNvSpPr/>
          <p:nvPr/>
        </p:nvSpPr>
        <p:spPr>
          <a:xfrm>
            <a:off x="2362326" y="2874970"/>
            <a:ext cx="579847"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02297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in Primary Medical Condition across time</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19</a:t>
            </a:fld>
            <a:endParaRPr lang="en-AU" dirty="0"/>
          </a:p>
        </p:txBody>
      </p:sp>
      <p:pic>
        <p:nvPicPr>
          <p:cNvPr id="6" name="Content Placeholder 5" descr="This is a screenshot of a graph in TableBuilder with the medical conditions listed across the x-axis and the bars representing the four years from the table. " title="Screenshot"/>
          <p:cNvPicPr>
            <a:picLocks noGrp="1" noChangeAspect="1"/>
          </p:cNvPicPr>
          <p:nvPr>
            <p:ph idx="1"/>
          </p:nvPr>
        </p:nvPicPr>
        <p:blipFill>
          <a:blip r:embed="rId3"/>
          <a:stretch>
            <a:fillRect/>
          </a:stretch>
        </p:blipFill>
        <p:spPr>
          <a:xfrm>
            <a:off x="1029943" y="1528763"/>
            <a:ext cx="7084114" cy="4525962"/>
          </a:xfrm>
          <a:prstGeom prst="rect">
            <a:avLst/>
          </a:prstGeom>
        </p:spPr>
      </p:pic>
      <p:sp>
        <p:nvSpPr>
          <p:cNvPr id="7" name="Rounded Rectangle 6" descr="This highlights the drop box that allows the user to switch between the categories included in the wafer. In this case the graph presents the counts for all recipients included in the table regardless of benefit type. " title="Highlight"/>
          <p:cNvSpPr/>
          <p:nvPr/>
        </p:nvSpPr>
        <p:spPr>
          <a:xfrm>
            <a:off x="2339752" y="2874970"/>
            <a:ext cx="360040"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70704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AU" dirty="0" smtClean="0">
                <a:solidFill>
                  <a:schemeClr val="bg1"/>
                </a:solidFill>
              </a:rPr>
              <a:t>How might this be relevant?</a:t>
            </a:r>
            <a:endParaRPr lang="en-AU" dirty="0">
              <a:solidFill>
                <a:schemeClr val="bg1"/>
              </a:solidFill>
            </a:endParaRPr>
          </a:p>
        </p:txBody>
      </p:sp>
      <p:sp>
        <p:nvSpPr>
          <p:cNvPr id="3" name="Footer Placeholder 2"/>
          <p:cNvSpPr>
            <a:spLocks noGrp="1"/>
          </p:cNvSpPr>
          <p:nvPr>
            <p:ph type="ftr" sz="quarter" idx="11"/>
          </p:nvPr>
        </p:nvSpPr>
        <p:spPr/>
        <p:txBody>
          <a:bodyPr/>
          <a:lstStyle/>
          <a:p>
            <a:r>
              <a:rPr lang="en-AU" dirty="0" smtClean="0"/>
              <a:t>Access to Priority Investment Approach (PIA) Data</a:t>
            </a:r>
            <a:endParaRPr lang="en-AU" dirty="0"/>
          </a:p>
        </p:txBody>
      </p:sp>
      <p:sp>
        <p:nvSpPr>
          <p:cNvPr id="4" name="Slide Number Placeholder 3"/>
          <p:cNvSpPr>
            <a:spLocks noGrp="1"/>
          </p:cNvSpPr>
          <p:nvPr>
            <p:ph type="sldNum" sz="quarter" idx="12"/>
          </p:nvPr>
        </p:nvSpPr>
        <p:spPr/>
        <p:txBody>
          <a:bodyPr/>
          <a:lstStyle/>
          <a:p>
            <a:fld id="{EF10AA22-7383-4F49-87C9-FE0A84CB7966}" type="slidenum">
              <a:rPr lang="en-AU" smtClean="0"/>
              <a:pPr/>
              <a:t>2</a:t>
            </a:fld>
            <a:endParaRPr lang="en-AU" dirty="0"/>
          </a:p>
        </p:txBody>
      </p:sp>
      <p:sp>
        <p:nvSpPr>
          <p:cNvPr id="10" name="Title 1"/>
          <p:cNvSpPr txBox="1">
            <a:spLocks/>
          </p:cNvSpPr>
          <p:nvPr/>
        </p:nvSpPr>
        <p:spPr>
          <a:xfrm>
            <a:off x="0" y="0"/>
            <a:ext cx="9144000" cy="1196752"/>
          </a:xfrm>
          <a:prstGeom prst="rect">
            <a:avLst/>
          </a:prstGeom>
          <a:solidFill>
            <a:schemeClr val="accent1"/>
          </a:solidFill>
        </p:spPr>
        <p:txBody>
          <a:bodyPr vert="horz" lIns="0" tIns="0" rIns="0" bIns="0" rtlCol="0" anchor="ctr" anchorCtr="0">
            <a:noAutofit/>
          </a:bodyPr>
          <a:lstStyle>
            <a:lvl1pPr algn="l" defTabSz="914400" rtl="0" eaLnBrk="1" latinLnBrk="0" hangingPunct="1">
              <a:lnSpc>
                <a:spcPct val="80000"/>
              </a:lnSpc>
              <a:spcBef>
                <a:spcPct val="0"/>
              </a:spcBef>
              <a:buNone/>
              <a:defRPr sz="4400" kern="1200">
                <a:solidFill>
                  <a:schemeClr val="tx1"/>
                </a:solidFill>
                <a:latin typeface="+mj-lt"/>
                <a:ea typeface="+mj-ea"/>
                <a:cs typeface="+mj-cs"/>
              </a:defRPr>
            </a:lvl1pPr>
          </a:lstStyle>
          <a:p>
            <a:pPr marL="180000">
              <a:spcBef>
                <a:spcPts val="600"/>
              </a:spcBef>
              <a:spcAft>
                <a:spcPts val="400"/>
              </a:spcAft>
            </a:pPr>
            <a:r>
              <a:rPr lang="en-AU" sz="2600" dirty="0">
                <a:solidFill>
                  <a:schemeClr val="bg1"/>
                </a:solidFill>
                <a:latin typeface="Times New Roman" panose="02020603050405020304" pitchFamily="18" charset="0"/>
                <a:cs typeface="Times New Roman" panose="02020603050405020304" pitchFamily="18" charset="0"/>
              </a:rPr>
              <a:t>How might this be relevant to your grant application for the TTL Fund?</a:t>
            </a:r>
          </a:p>
        </p:txBody>
      </p:sp>
      <p:sp>
        <p:nvSpPr>
          <p:cNvPr id="11" name="Content Placeholder 2"/>
          <p:cNvSpPr txBox="1">
            <a:spLocks/>
          </p:cNvSpPr>
          <p:nvPr/>
        </p:nvSpPr>
        <p:spPr>
          <a:xfrm>
            <a:off x="738326" y="1681576"/>
            <a:ext cx="7972148" cy="4525963"/>
          </a:xfrm>
          <a:prstGeom prst="rect">
            <a:avLst/>
          </a:prstGeom>
        </p:spPr>
        <p:txBody>
          <a:bodyPr anchor="t"/>
          <a:lstStyle>
            <a:lvl1pPr marL="266700" indent="-266700" algn="l" defTabSz="914400" rtl="0" eaLnBrk="1" latinLnBrk="0" hangingPunct="1">
              <a:lnSpc>
                <a:spcPct val="110000"/>
              </a:lnSpc>
              <a:spcBef>
                <a:spcPts val="1200"/>
              </a:spcBef>
              <a:buFont typeface="Arial" panose="020B0604020202020204" pitchFamily="34" charset="0"/>
              <a:buChar char="•"/>
              <a:defRPr sz="2000" kern="1200">
                <a:solidFill>
                  <a:schemeClr val="tx1"/>
                </a:solidFill>
                <a:latin typeface="+mn-lt"/>
                <a:ea typeface="+mn-ea"/>
                <a:cs typeface="+mn-cs"/>
              </a:defRPr>
            </a:lvl1pPr>
            <a:lvl2pPr marL="5413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2pPr>
            <a:lvl3pPr marL="8080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3pPr>
            <a:lvl4pPr marL="1074738" indent="-266700"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4pPr>
            <a:lvl5pPr marL="1339850" indent="-265113"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dirty="0"/>
              <a:t>The assessment criteria outlined in the Try Test and Learn Fund grant opportunity </a:t>
            </a:r>
            <a:r>
              <a:rPr lang="en-AU" dirty="0" smtClean="0"/>
              <a:t>guidelines </a:t>
            </a:r>
            <a:r>
              <a:rPr lang="en-AU" dirty="0"/>
              <a:t>encourages </a:t>
            </a:r>
            <a:r>
              <a:rPr lang="en-AU" dirty="0" smtClean="0"/>
              <a:t>you </a:t>
            </a:r>
            <a:r>
              <a:rPr lang="en-AU" dirty="0"/>
              <a:t>to provide ‘evidence’</a:t>
            </a:r>
          </a:p>
          <a:p>
            <a:pPr lvl="0"/>
            <a:r>
              <a:rPr lang="en-AU" dirty="0" smtClean="0"/>
              <a:t>provide </a:t>
            </a:r>
            <a:r>
              <a:rPr lang="en-AU" dirty="0"/>
              <a:t>evidence that the people targeted by your project are at risk of long-term welfare dependence (e.g. evidence may include </a:t>
            </a:r>
            <a:r>
              <a:rPr lang="en-AU" b="1" dirty="0"/>
              <a:t>Priority Investment Approach data</a:t>
            </a:r>
            <a:r>
              <a:rPr lang="en-AU" dirty="0"/>
              <a:t>, research, government reports, empirical evidence, etc.);</a:t>
            </a:r>
          </a:p>
          <a:p>
            <a:pPr lvl="0"/>
            <a:r>
              <a:rPr lang="en-AU" dirty="0"/>
              <a:t>provide evidence of the need for your project among those it would support (e.g. evidence may include </a:t>
            </a:r>
            <a:r>
              <a:rPr lang="en-AU" b="1" dirty="0"/>
              <a:t>Priority Investment Approach data</a:t>
            </a:r>
            <a:r>
              <a:rPr lang="en-AU" dirty="0"/>
              <a:t>, research, government reports, empirical evidence, etc.)</a:t>
            </a:r>
          </a:p>
        </p:txBody>
      </p:sp>
    </p:spTree>
    <p:extLst>
      <p:ext uri="{BB962C8B-B14F-4D97-AF65-F5344CB8AC3E}">
        <p14:creationId xmlns:p14="http://schemas.microsoft.com/office/powerpoint/2010/main" val="106865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268" y="1529174"/>
            <a:ext cx="6120000" cy="2115850"/>
          </a:xfrm>
        </p:spPr>
        <p:txBody>
          <a:bodyPr anchor="ctr"/>
          <a:lstStyle/>
          <a:p>
            <a:r>
              <a:rPr lang="en-AU" dirty="0" smtClean="0"/>
              <a:t>Any Questions?</a:t>
            </a:r>
            <a:endParaRPr lang="en-AU" dirty="0"/>
          </a:p>
        </p:txBody>
      </p:sp>
      <p:sp>
        <p:nvSpPr>
          <p:cNvPr id="3" name="Subtitle 2"/>
          <p:cNvSpPr>
            <a:spLocks noGrp="1"/>
          </p:cNvSpPr>
          <p:nvPr>
            <p:ph type="subTitle" idx="1"/>
          </p:nvPr>
        </p:nvSpPr>
        <p:spPr>
          <a:xfrm>
            <a:off x="579268" y="4149200"/>
            <a:ext cx="6120000" cy="1080000"/>
          </a:xfrm>
        </p:spPr>
        <p:txBody>
          <a:bodyPr/>
          <a:lstStyle/>
          <a:p>
            <a:r>
              <a:rPr lang="en-GB" dirty="0"/>
              <a:t>Thank you.</a:t>
            </a:r>
          </a:p>
          <a:p>
            <a:endParaRPr lang="en-GB" dirty="0"/>
          </a:p>
          <a:p>
            <a:r>
              <a:rPr lang="en-GB" dirty="0"/>
              <a:t>Tara Spokes, PhD</a:t>
            </a:r>
          </a:p>
          <a:p>
            <a:r>
              <a:rPr lang="en-GB" dirty="0"/>
              <a:t>Policy Research Officer</a:t>
            </a:r>
          </a:p>
          <a:p>
            <a:r>
              <a:rPr lang="en-GB" dirty="0"/>
              <a:t>tara.spokes@dss.gov.au</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pPr/>
              <a:t>20</a:t>
            </a:fld>
            <a:endParaRPr lang="en-AU" dirty="0"/>
          </a:p>
        </p:txBody>
      </p:sp>
    </p:spTree>
    <p:extLst>
      <p:ext uri="{BB962C8B-B14F-4D97-AF65-F5344CB8AC3E}">
        <p14:creationId xmlns:p14="http://schemas.microsoft.com/office/powerpoint/2010/main" val="3589798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AU" dirty="0">
                <a:solidFill>
                  <a:schemeClr val="bg1"/>
                </a:solidFill>
                <a:latin typeface="Times New Roman" panose="02020603050405020304" pitchFamily="18" charset="0"/>
                <a:cs typeface="Times New Roman" panose="02020603050405020304" pitchFamily="18" charset="0"/>
              </a:rPr>
              <a:t>The Australian Priority Investment Approach to Welfare (PIA) policy initiative</a:t>
            </a:r>
            <a:endParaRPr lang="en-AU" dirty="0"/>
          </a:p>
        </p:txBody>
      </p:sp>
      <p:sp>
        <p:nvSpPr>
          <p:cNvPr id="3" name="Footer Placeholder 2"/>
          <p:cNvSpPr>
            <a:spLocks noGrp="1"/>
          </p:cNvSpPr>
          <p:nvPr>
            <p:ph type="ftr" sz="quarter" idx="11"/>
          </p:nvPr>
        </p:nvSpPr>
        <p:spPr/>
        <p:txBody>
          <a:bodyPr/>
          <a:lstStyle/>
          <a:p>
            <a:r>
              <a:rPr lang="en-AU" dirty="0" smtClean="0"/>
              <a:t>Access to Priority Investment Approach (PIA) Data</a:t>
            </a:r>
            <a:endParaRPr lang="en-AU" dirty="0"/>
          </a:p>
        </p:txBody>
      </p:sp>
      <p:sp>
        <p:nvSpPr>
          <p:cNvPr id="4" name="Slide Number Placeholder 3"/>
          <p:cNvSpPr>
            <a:spLocks noGrp="1"/>
          </p:cNvSpPr>
          <p:nvPr>
            <p:ph type="sldNum" sz="quarter" idx="12"/>
          </p:nvPr>
        </p:nvSpPr>
        <p:spPr/>
        <p:txBody>
          <a:bodyPr/>
          <a:lstStyle/>
          <a:p>
            <a:fld id="{EF10AA22-7383-4F49-87C9-FE0A84CB7966}" type="slidenum">
              <a:rPr lang="en-AU" smtClean="0"/>
              <a:pPr/>
              <a:t>3</a:t>
            </a:fld>
            <a:endParaRPr lang="en-AU" dirty="0"/>
          </a:p>
        </p:txBody>
      </p:sp>
      <p:sp>
        <p:nvSpPr>
          <p:cNvPr id="10" name="Title 1"/>
          <p:cNvSpPr txBox="1">
            <a:spLocks/>
          </p:cNvSpPr>
          <p:nvPr/>
        </p:nvSpPr>
        <p:spPr>
          <a:xfrm>
            <a:off x="0" y="0"/>
            <a:ext cx="9144000" cy="1196752"/>
          </a:xfrm>
          <a:prstGeom prst="rect">
            <a:avLst/>
          </a:prstGeom>
          <a:solidFill>
            <a:schemeClr val="accent1"/>
          </a:solidFill>
        </p:spPr>
        <p:txBody>
          <a:bodyPr vert="horz" lIns="0" tIns="0" rIns="0" bIns="0" rtlCol="0" anchor="ctr" anchorCtr="0">
            <a:noAutofit/>
          </a:bodyPr>
          <a:lstStyle>
            <a:lvl1pPr algn="l" defTabSz="914400" rtl="0" eaLnBrk="1" latinLnBrk="0" hangingPunct="1">
              <a:lnSpc>
                <a:spcPct val="80000"/>
              </a:lnSpc>
              <a:spcBef>
                <a:spcPct val="0"/>
              </a:spcBef>
              <a:buNone/>
              <a:defRPr sz="4400" kern="1200">
                <a:solidFill>
                  <a:schemeClr val="tx1"/>
                </a:solidFill>
                <a:latin typeface="+mj-lt"/>
                <a:ea typeface="+mj-ea"/>
                <a:cs typeface="+mj-cs"/>
              </a:defRPr>
            </a:lvl1pPr>
          </a:lstStyle>
          <a:p>
            <a:pPr marL="180000">
              <a:spcBef>
                <a:spcPts val="600"/>
              </a:spcBef>
              <a:spcAft>
                <a:spcPts val="400"/>
              </a:spcAft>
            </a:pPr>
            <a:r>
              <a:rPr lang="en-AU" sz="2600" dirty="0">
                <a:solidFill>
                  <a:schemeClr val="bg1"/>
                </a:solidFill>
                <a:latin typeface="Times New Roman" panose="02020603050405020304" pitchFamily="18" charset="0"/>
                <a:cs typeface="Times New Roman" panose="02020603050405020304" pitchFamily="18" charset="0"/>
              </a:rPr>
              <a:t>The </a:t>
            </a:r>
            <a:r>
              <a:rPr lang="en-AU" sz="2600" dirty="0" smtClean="0">
                <a:solidFill>
                  <a:schemeClr val="bg1"/>
                </a:solidFill>
                <a:latin typeface="Times New Roman" panose="02020603050405020304" pitchFamily="18" charset="0"/>
                <a:cs typeface="Times New Roman" panose="02020603050405020304" pitchFamily="18" charset="0"/>
              </a:rPr>
              <a:t>Australian Priority Investment Approach to Welfare (PIA) policy initiative was established as part of the 2015-16 Budget</a:t>
            </a:r>
            <a:endParaRPr lang="en-AU" sz="2600" dirty="0">
              <a:solidFill>
                <a:schemeClr val="bg1"/>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585926" y="1529176"/>
            <a:ext cx="7972148" cy="4525963"/>
          </a:xfrm>
          <a:prstGeom prst="rect">
            <a:avLst/>
          </a:prstGeom>
        </p:spPr>
        <p:txBody>
          <a:bodyPr anchor="t"/>
          <a:lstStyle>
            <a:lvl1pPr marL="266700" indent="-266700" algn="l" defTabSz="914400" rtl="0" eaLnBrk="1" latinLnBrk="0" hangingPunct="1">
              <a:lnSpc>
                <a:spcPct val="110000"/>
              </a:lnSpc>
              <a:spcBef>
                <a:spcPts val="1200"/>
              </a:spcBef>
              <a:buFont typeface="Arial" panose="020B0604020202020204" pitchFamily="34" charset="0"/>
              <a:buChar char="•"/>
              <a:defRPr sz="2000" kern="1200">
                <a:solidFill>
                  <a:schemeClr val="tx1"/>
                </a:solidFill>
                <a:latin typeface="+mn-lt"/>
                <a:ea typeface="+mn-ea"/>
                <a:cs typeface="+mn-cs"/>
              </a:defRPr>
            </a:lvl1pPr>
            <a:lvl2pPr marL="5413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2pPr>
            <a:lvl3pPr marL="8080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3pPr>
            <a:lvl4pPr marL="1074738" indent="-266700"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4pPr>
            <a:lvl5pPr marL="1339850" indent="-265113"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b="1" dirty="0" smtClean="0"/>
              <a:t>What is it?</a:t>
            </a:r>
          </a:p>
          <a:p>
            <a:pPr marL="617538" lvl="1" indent="-342900">
              <a:buFont typeface="Arial" panose="020B0604020202020204" pitchFamily="34" charset="0"/>
              <a:buChar char="•"/>
            </a:pPr>
            <a:r>
              <a:rPr lang="en-AU" dirty="0" smtClean="0"/>
              <a:t>The Priority Investment Approach, or PIA, </a:t>
            </a:r>
            <a:r>
              <a:rPr lang="en-AU" dirty="0"/>
              <a:t>uses data analysis to identify groups at risk of long-term welfare dependence and uses insights from the data to find innovative ways to help more Australians live independently, reducing their need for welfare</a:t>
            </a:r>
            <a:r>
              <a:rPr lang="en-AU" dirty="0" smtClean="0"/>
              <a:t>.</a:t>
            </a:r>
          </a:p>
          <a:p>
            <a:pPr marL="617538" lvl="1" indent="-342900">
              <a:buFont typeface="Arial" panose="020B0604020202020204" pitchFamily="34" charset="0"/>
              <a:buChar char="•"/>
            </a:pPr>
            <a:r>
              <a:rPr lang="en-AU" dirty="0"/>
              <a:t>The PIA data includes administrative data collected for the purpose of recording eligibility for benefits, service delivery activities and </a:t>
            </a:r>
            <a:r>
              <a:rPr lang="en-AU" dirty="0" smtClean="0"/>
              <a:t>payments.</a:t>
            </a:r>
          </a:p>
        </p:txBody>
      </p:sp>
    </p:spTree>
    <p:extLst>
      <p:ext uri="{BB962C8B-B14F-4D97-AF65-F5344CB8AC3E}">
        <p14:creationId xmlns:p14="http://schemas.microsoft.com/office/powerpoint/2010/main" val="296242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AU" dirty="0">
                <a:solidFill>
                  <a:schemeClr val="bg1"/>
                </a:solidFill>
                <a:latin typeface="Times New Roman" panose="02020603050405020304" pitchFamily="18" charset="0"/>
                <a:cs typeface="Times New Roman" panose="02020603050405020304" pitchFamily="18" charset="0"/>
              </a:rPr>
              <a:t>The PIA data includes 14 years of information about payment recipients over 56 quarterly snapshots</a:t>
            </a:r>
            <a:br>
              <a:rPr lang="en-AU" dirty="0">
                <a:solidFill>
                  <a:schemeClr val="bg1"/>
                </a:solidFill>
                <a:latin typeface="Times New Roman" panose="02020603050405020304" pitchFamily="18" charset="0"/>
                <a:cs typeface="Times New Roman" panose="02020603050405020304" pitchFamily="18" charset="0"/>
              </a:rPr>
            </a:br>
            <a:endParaRPr lang="en-AU" dirty="0"/>
          </a:p>
        </p:txBody>
      </p:sp>
      <p:sp>
        <p:nvSpPr>
          <p:cNvPr id="3" name="Footer Placeholder 2"/>
          <p:cNvSpPr>
            <a:spLocks noGrp="1"/>
          </p:cNvSpPr>
          <p:nvPr>
            <p:ph type="ftr" sz="quarter" idx="11"/>
          </p:nvPr>
        </p:nvSpPr>
        <p:spPr/>
        <p:txBody>
          <a:bodyPr/>
          <a:lstStyle/>
          <a:p>
            <a:r>
              <a:rPr lang="en-AU" dirty="0" smtClean="0"/>
              <a:t>Access to Priority Investment Approach (PIA) Data</a:t>
            </a:r>
            <a:endParaRPr lang="en-AU" dirty="0"/>
          </a:p>
        </p:txBody>
      </p:sp>
      <p:sp>
        <p:nvSpPr>
          <p:cNvPr id="4" name="Slide Number Placeholder 3"/>
          <p:cNvSpPr>
            <a:spLocks noGrp="1"/>
          </p:cNvSpPr>
          <p:nvPr>
            <p:ph type="sldNum" sz="quarter" idx="12"/>
          </p:nvPr>
        </p:nvSpPr>
        <p:spPr/>
        <p:txBody>
          <a:bodyPr/>
          <a:lstStyle/>
          <a:p>
            <a:fld id="{EF10AA22-7383-4F49-87C9-FE0A84CB7966}" type="slidenum">
              <a:rPr lang="en-AU" smtClean="0"/>
              <a:pPr/>
              <a:t>4</a:t>
            </a:fld>
            <a:endParaRPr lang="en-AU" dirty="0"/>
          </a:p>
        </p:txBody>
      </p:sp>
      <p:sp>
        <p:nvSpPr>
          <p:cNvPr id="10" name="Title 1"/>
          <p:cNvSpPr txBox="1">
            <a:spLocks/>
          </p:cNvSpPr>
          <p:nvPr/>
        </p:nvSpPr>
        <p:spPr>
          <a:xfrm>
            <a:off x="0" y="0"/>
            <a:ext cx="9144000" cy="1196752"/>
          </a:xfrm>
          <a:prstGeom prst="rect">
            <a:avLst/>
          </a:prstGeom>
          <a:solidFill>
            <a:schemeClr val="accent1"/>
          </a:solidFill>
        </p:spPr>
        <p:txBody>
          <a:bodyPr vert="horz" lIns="0" tIns="0" rIns="0" bIns="0" rtlCol="0" anchor="ctr" anchorCtr="0">
            <a:noAutofit/>
          </a:bodyPr>
          <a:lstStyle>
            <a:lvl1pPr algn="l" defTabSz="914400" rtl="0" eaLnBrk="1" latinLnBrk="0" hangingPunct="1">
              <a:lnSpc>
                <a:spcPct val="80000"/>
              </a:lnSpc>
              <a:spcBef>
                <a:spcPct val="0"/>
              </a:spcBef>
              <a:buNone/>
              <a:defRPr sz="4400" kern="1200">
                <a:solidFill>
                  <a:schemeClr val="tx1"/>
                </a:solidFill>
                <a:latin typeface="+mj-lt"/>
                <a:ea typeface="+mj-ea"/>
                <a:cs typeface="+mj-cs"/>
              </a:defRPr>
            </a:lvl1pPr>
          </a:lstStyle>
          <a:p>
            <a:pPr marL="180000">
              <a:spcBef>
                <a:spcPts val="600"/>
              </a:spcBef>
              <a:spcAft>
                <a:spcPts val="400"/>
              </a:spcAft>
            </a:pPr>
            <a:r>
              <a:rPr lang="en-AU" sz="2600" dirty="0">
                <a:solidFill>
                  <a:schemeClr val="bg1"/>
                </a:solidFill>
                <a:latin typeface="Times New Roman" panose="02020603050405020304" pitchFamily="18" charset="0"/>
                <a:cs typeface="Times New Roman" panose="02020603050405020304" pitchFamily="18" charset="0"/>
              </a:rPr>
              <a:t>The </a:t>
            </a:r>
            <a:r>
              <a:rPr lang="en-AU" sz="2600" dirty="0" smtClean="0">
                <a:solidFill>
                  <a:schemeClr val="bg1"/>
                </a:solidFill>
                <a:latin typeface="Times New Roman" panose="02020603050405020304" pitchFamily="18" charset="0"/>
                <a:cs typeface="Times New Roman" panose="02020603050405020304" pitchFamily="18" charset="0"/>
              </a:rPr>
              <a:t>PIA </a:t>
            </a:r>
            <a:r>
              <a:rPr lang="en-AU" sz="2600" dirty="0">
                <a:solidFill>
                  <a:schemeClr val="bg1"/>
                </a:solidFill>
                <a:latin typeface="Times New Roman" panose="02020603050405020304" pitchFamily="18" charset="0"/>
                <a:cs typeface="Times New Roman" panose="02020603050405020304" pitchFamily="18" charset="0"/>
              </a:rPr>
              <a:t>data </a:t>
            </a:r>
            <a:r>
              <a:rPr lang="en-AU" sz="2600" dirty="0" smtClean="0">
                <a:solidFill>
                  <a:schemeClr val="bg1"/>
                </a:solidFill>
                <a:latin typeface="Times New Roman" panose="02020603050405020304" pitchFamily="18" charset="0"/>
                <a:cs typeface="Times New Roman" panose="02020603050405020304" pitchFamily="18" charset="0"/>
              </a:rPr>
              <a:t>includes 14 years of information about payment recipients over 56 quarterly snapshots</a:t>
            </a:r>
            <a:endParaRPr lang="en-AU" sz="2600" dirty="0">
              <a:solidFill>
                <a:schemeClr val="bg1"/>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585926" y="1529176"/>
            <a:ext cx="7972148" cy="4525963"/>
          </a:xfrm>
          <a:prstGeom prst="rect">
            <a:avLst/>
          </a:prstGeom>
        </p:spPr>
        <p:txBody>
          <a:bodyPr anchor="t"/>
          <a:lstStyle>
            <a:lvl1pPr marL="266700" indent="-266700" algn="l" defTabSz="914400" rtl="0" eaLnBrk="1" latinLnBrk="0" hangingPunct="1">
              <a:lnSpc>
                <a:spcPct val="110000"/>
              </a:lnSpc>
              <a:spcBef>
                <a:spcPts val="1200"/>
              </a:spcBef>
              <a:buFont typeface="Arial" panose="020B0604020202020204" pitchFamily="34" charset="0"/>
              <a:buChar char="•"/>
              <a:defRPr sz="2000" kern="1200">
                <a:solidFill>
                  <a:schemeClr val="tx1"/>
                </a:solidFill>
                <a:latin typeface="+mn-lt"/>
                <a:ea typeface="+mn-ea"/>
                <a:cs typeface="+mn-cs"/>
              </a:defRPr>
            </a:lvl1pPr>
            <a:lvl2pPr marL="5413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2pPr>
            <a:lvl3pPr marL="8080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3pPr>
            <a:lvl4pPr marL="1074738" indent="-266700"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4pPr>
            <a:lvl5pPr marL="1339850" indent="-265113"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b="1" dirty="0" smtClean="0"/>
              <a:t>What is in it?</a:t>
            </a:r>
          </a:p>
          <a:p>
            <a:pPr marL="617538" lvl="1" indent="-342900">
              <a:buFont typeface="Arial" panose="020B0604020202020204" pitchFamily="34" charset="0"/>
              <a:buChar char="•"/>
            </a:pPr>
            <a:r>
              <a:rPr lang="en-AU" dirty="0" smtClean="0"/>
              <a:t>The data is a series of quarterly snapshots taken from the   July-September 2001 quarter to the April-June 2015 quarter.</a:t>
            </a:r>
          </a:p>
          <a:p>
            <a:pPr marL="617538" lvl="1" indent="-342900">
              <a:buFont typeface="Arial" panose="020B0604020202020204" pitchFamily="34" charset="0"/>
              <a:buChar char="•"/>
            </a:pPr>
            <a:r>
              <a:rPr lang="en-AU" dirty="0" smtClean="0"/>
              <a:t>The data contains information about those people who have received one of 21 benefits including Aged Pension, Disability Support Pension, Newstart Allowance and Carer Payment.</a:t>
            </a:r>
          </a:p>
          <a:p>
            <a:pPr marL="617538" lvl="1" indent="-342900">
              <a:buFont typeface="Arial" panose="020B0604020202020204" pitchFamily="34" charset="0"/>
              <a:buChar char="•"/>
            </a:pPr>
            <a:r>
              <a:rPr lang="en-AU" dirty="0" smtClean="0"/>
              <a:t>The de-identified information includes demographic and geographical information, as well as information relating to accommodation, primary medical conditions, education and income.</a:t>
            </a:r>
          </a:p>
          <a:p>
            <a:pPr marL="617538" lvl="1" indent="-342900">
              <a:buFont typeface="Arial" panose="020B0604020202020204" pitchFamily="34" charset="0"/>
              <a:buChar char="•"/>
            </a:pPr>
            <a:r>
              <a:rPr lang="en-AU" dirty="0" smtClean="0"/>
              <a:t>Demographic variables of the partner are also available for some of the recipients.  </a:t>
            </a:r>
            <a:endParaRPr lang="en-AU" dirty="0"/>
          </a:p>
        </p:txBody>
      </p:sp>
    </p:spTree>
    <p:extLst>
      <p:ext uri="{BB962C8B-B14F-4D97-AF65-F5344CB8AC3E}">
        <p14:creationId xmlns:p14="http://schemas.microsoft.com/office/powerpoint/2010/main" val="290355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AU" dirty="0">
                <a:solidFill>
                  <a:schemeClr val="bg1"/>
                </a:solidFill>
                <a:latin typeface="Times New Roman" panose="02020603050405020304" pitchFamily="18" charset="0"/>
                <a:cs typeface="Times New Roman" panose="02020603050405020304" pitchFamily="18" charset="0"/>
              </a:rPr>
              <a:t>Part of the PIA policy is to provide access to the data</a:t>
            </a:r>
            <a:endParaRPr lang="en-AU" dirty="0"/>
          </a:p>
        </p:txBody>
      </p:sp>
      <p:sp>
        <p:nvSpPr>
          <p:cNvPr id="3" name="Footer Placeholder 2"/>
          <p:cNvSpPr>
            <a:spLocks noGrp="1"/>
          </p:cNvSpPr>
          <p:nvPr>
            <p:ph type="ftr" sz="quarter" idx="11"/>
          </p:nvPr>
        </p:nvSpPr>
        <p:spPr/>
        <p:txBody>
          <a:bodyPr/>
          <a:lstStyle/>
          <a:p>
            <a:r>
              <a:rPr lang="en-AU" dirty="0" smtClean="0"/>
              <a:t>Access to Priority Investment Approach (PIA) Data</a:t>
            </a:r>
            <a:endParaRPr lang="en-AU" dirty="0"/>
          </a:p>
        </p:txBody>
      </p:sp>
      <p:sp>
        <p:nvSpPr>
          <p:cNvPr id="4" name="Slide Number Placeholder 3"/>
          <p:cNvSpPr>
            <a:spLocks noGrp="1"/>
          </p:cNvSpPr>
          <p:nvPr>
            <p:ph type="sldNum" sz="quarter" idx="12"/>
          </p:nvPr>
        </p:nvSpPr>
        <p:spPr/>
        <p:txBody>
          <a:bodyPr/>
          <a:lstStyle/>
          <a:p>
            <a:fld id="{EF10AA22-7383-4F49-87C9-FE0A84CB7966}" type="slidenum">
              <a:rPr lang="en-AU" smtClean="0"/>
              <a:pPr/>
              <a:t>5</a:t>
            </a:fld>
            <a:endParaRPr lang="en-AU" dirty="0"/>
          </a:p>
        </p:txBody>
      </p:sp>
      <p:sp>
        <p:nvSpPr>
          <p:cNvPr id="10" name="Title 1"/>
          <p:cNvSpPr txBox="1">
            <a:spLocks/>
          </p:cNvSpPr>
          <p:nvPr/>
        </p:nvSpPr>
        <p:spPr>
          <a:xfrm>
            <a:off x="0" y="0"/>
            <a:ext cx="9144000" cy="1196752"/>
          </a:xfrm>
          <a:prstGeom prst="rect">
            <a:avLst/>
          </a:prstGeom>
          <a:solidFill>
            <a:schemeClr val="accent1"/>
          </a:solidFill>
        </p:spPr>
        <p:txBody>
          <a:bodyPr vert="horz" lIns="0" tIns="0" rIns="0" bIns="0" rtlCol="0" anchor="ctr" anchorCtr="0">
            <a:noAutofit/>
          </a:bodyPr>
          <a:lstStyle>
            <a:lvl1pPr algn="l" defTabSz="914400" rtl="0" eaLnBrk="1" latinLnBrk="0" hangingPunct="1">
              <a:lnSpc>
                <a:spcPct val="80000"/>
              </a:lnSpc>
              <a:spcBef>
                <a:spcPct val="0"/>
              </a:spcBef>
              <a:buNone/>
              <a:defRPr sz="4400" kern="1200">
                <a:solidFill>
                  <a:schemeClr val="tx1"/>
                </a:solidFill>
                <a:latin typeface="+mj-lt"/>
                <a:ea typeface="+mj-ea"/>
                <a:cs typeface="+mj-cs"/>
              </a:defRPr>
            </a:lvl1pPr>
          </a:lstStyle>
          <a:p>
            <a:pPr marL="180000">
              <a:spcBef>
                <a:spcPts val="600"/>
              </a:spcBef>
              <a:spcAft>
                <a:spcPts val="400"/>
              </a:spcAft>
            </a:pPr>
            <a:r>
              <a:rPr lang="en-AU" sz="2600" dirty="0" smtClean="0">
                <a:solidFill>
                  <a:schemeClr val="bg1"/>
                </a:solidFill>
                <a:latin typeface="Times New Roman" panose="02020603050405020304" pitchFamily="18" charset="0"/>
                <a:cs typeface="Times New Roman" panose="02020603050405020304" pitchFamily="18" charset="0"/>
              </a:rPr>
              <a:t>Part of the PIA policy is to provide access to the data to help improve the lives of Australians who are receiving welfare</a:t>
            </a:r>
            <a:endParaRPr lang="en-AU" sz="2600" dirty="0">
              <a:solidFill>
                <a:schemeClr val="bg1"/>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585926" y="1529176"/>
            <a:ext cx="7972148" cy="4525963"/>
          </a:xfrm>
          <a:prstGeom prst="rect">
            <a:avLst/>
          </a:prstGeom>
        </p:spPr>
        <p:txBody>
          <a:bodyPr anchor="t"/>
          <a:lstStyle>
            <a:lvl1pPr marL="266700" indent="-266700" algn="l" defTabSz="914400" rtl="0" eaLnBrk="1" latinLnBrk="0" hangingPunct="1">
              <a:lnSpc>
                <a:spcPct val="110000"/>
              </a:lnSpc>
              <a:spcBef>
                <a:spcPts val="1200"/>
              </a:spcBef>
              <a:buFont typeface="Arial" panose="020B0604020202020204" pitchFamily="34" charset="0"/>
              <a:buChar char="•"/>
              <a:defRPr sz="2000" kern="1200">
                <a:solidFill>
                  <a:schemeClr val="tx1"/>
                </a:solidFill>
                <a:latin typeface="+mn-lt"/>
                <a:ea typeface="+mn-ea"/>
                <a:cs typeface="+mn-cs"/>
              </a:defRPr>
            </a:lvl1pPr>
            <a:lvl2pPr marL="5413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2pPr>
            <a:lvl3pPr marL="8080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3pPr>
            <a:lvl4pPr marL="1074738" indent="-266700"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4pPr>
            <a:lvl5pPr marL="1339850" indent="-265113"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b="1" dirty="0" smtClean="0"/>
              <a:t>Where is it?</a:t>
            </a:r>
          </a:p>
          <a:p>
            <a:pPr marL="617538" lvl="1" indent="-342900">
              <a:buFont typeface="Arial" panose="020B0604020202020204" pitchFamily="34" charset="0"/>
              <a:buChar char="•"/>
            </a:pPr>
            <a:r>
              <a:rPr lang="en-AU" dirty="0"/>
              <a:t>I</a:t>
            </a:r>
            <a:r>
              <a:rPr lang="en-AU" dirty="0" smtClean="0"/>
              <a:t>n </a:t>
            </a:r>
            <a:r>
              <a:rPr lang="en-AU" dirty="0"/>
              <a:t>September 2016 the </a:t>
            </a:r>
            <a:r>
              <a:rPr lang="en-AU" dirty="0" smtClean="0"/>
              <a:t>then Minister </a:t>
            </a:r>
            <a:r>
              <a:rPr lang="en-AU" dirty="0"/>
              <a:t>for Social Services announced a plan to allow researchers limited access to PIA </a:t>
            </a:r>
            <a:r>
              <a:rPr lang="en-AU" dirty="0" smtClean="0"/>
              <a:t>data.</a:t>
            </a:r>
            <a:r>
              <a:rPr lang="en-AU" dirty="0"/>
              <a:t> </a:t>
            </a:r>
            <a:endParaRPr lang="en-AU" dirty="0" smtClean="0"/>
          </a:p>
          <a:p>
            <a:pPr marL="617538" lvl="1" indent="-342900">
              <a:buFont typeface="Arial" panose="020B0604020202020204" pitchFamily="34" charset="0"/>
              <a:buChar char="•"/>
            </a:pPr>
            <a:r>
              <a:rPr lang="en-AU" dirty="0" smtClean="0"/>
              <a:t>There </a:t>
            </a:r>
            <a:r>
              <a:rPr lang="en-AU" dirty="0"/>
              <a:t>are three </a:t>
            </a:r>
            <a:r>
              <a:rPr lang="en-AU" dirty="0" smtClean="0"/>
              <a:t>points of access that differ by level of information provided, as well as cost and ease of access. </a:t>
            </a:r>
          </a:p>
          <a:p>
            <a:pPr marL="617538" lvl="1" indent="-342900">
              <a:buFont typeface="Arial" panose="020B0604020202020204" pitchFamily="34" charset="0"/>
              <a:buChar char="•"/>
            </a:pPr>
            <a:r>
              <a:rPr lang="en-AU" dirty="0" smtClean="0"/>
              <a:t>For example, those researchers who </a:t>
            </a:r>
            <a:r>
              <a:rPr lang="en-AU" dirty="0"/>
              <a:t>have a high level of skill </a:t>
            </a:r>
            <a:r>
              <a:rPr lang="en-AU" dirty="0" smtClean="0"/>
              <a:t>and need more detailed information for their research, can apply for access to the secure enclave (SURE). </a:t>
            </a:r>
          </a:p>
          <a:p>
            <a:pPr marL="617538" lvl="1" indent="-342900">
              <a:buFont typeface="Arial" panose="020B0604020202020204" pitchFamily="34" charset="0"/>
              <a:buChar char="•"/>
            </a:pPr>
            <a:r>
              <a:rPr lang="en-AU" dirty="0" smtClean="0"/>
              <a:t>For others, TableBuilder provides non-restricted access to </a:t>
            </a:r>
            <a:r>
              <a:rPr lang="en-AU" dirty="0"/>
              <a:t>less detailed </a:t>
            </a:r>
            <a:r>
              <a:rPr lang="en-AU" dirty="0" smtClean="0"/>
              <a:t>information with free registration</a:t>
            </a:r>
            <a:endParaRPr lang="en-AU" dirty="0"/>
          </a:p>
        </p:txBody>
      </p:sp>
    </p:spTree>
    <p:extLst>
      <p:ext uri="{BB962C8B-B14F-4D97-AF65-F5344CB8AC3E}">
        <p14:creationId xmlns:p14="http://schemas.microsoft.com/office/powerpoint/2010/main" val="162924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marL="180000">
              <a:spcBef>
                <a:spcPts val="600"/>
              </a:spcBef>
              <a:spcAft>
                <a:spcPts val="400"/>
              </a:spcAft>
            </a:pPr>
            <a:r>
              <a:rPr lang="en-AU" dirty="0">
                <a:solidFill>
                  <a:schemeClr val="bg1"/>
                </a:solidFill>
                <a:latin typeface="Times New Roman" panose="02020603050405020304" pitchFamily="18" charset="0"/>
                <a:cs typeface="Times New Roman" panose="02020603050405020304" pitchFamily="18" charset="0"/>
              </a:rPr>
              <a:t>The three access points to PIA data</a:t>
            </a:r>
          </a:p>
        </p:txBody>
      </p:sp>
      <p:sp>
        <p:nvSpPr>
          <p:cNvPr id="3" name="Footer Placeholder 2"/>
          <p:cNvSpPr>
            <a:spLocks noGrp="1"/>
          </p:cNvSpPr>
          <p:nvPr>
            <p:ph type="ftr" sz="quarter" idx="11"/>
          </p:nvPr>
        </p:nvSpPr>
        <p:spPr/>
        <p:txBody>
          <a:bodyPr/>
          <a:lstStyle/>
          <a:p>
            <a:r>
              <a:rPr lang="en-AU" dirty="0" smtClean="0"/>
              <a:t>Access to Priority Investment Approach (PIA) Data</a:t>
            </a:r>
            <a:endParaRPr lang="en-AU" dirty="0"/>
          </a:p>
        </p:txBody>
      </p:sp>
      <p:sp>
        <p:nvSpPr>
          <p:cNvPr id="4" name="Slide Number Placeholder 3"/>
          <p:cNvSpPr>
            <a:spLocks noGrp="1"/>
          </p:cNvSpPr>
          <p:nvPr>
            <p:ph type="sldNum" sz="quarter" idx="12"/>
          </p:nvPr>
        </p:nvSpPr>
        <p:spPr/>
        <p:txBody>
          <a:bodyPr/>
          <a:lstStyle/>
          <a:p>
            <a:fld id="{EF10AA22-7383-4F49-87C9-FE0A84CB7966}" type="slidenum">
              <a:rPr lang="en-AU" smtClean="0"/>
              <a:pPr/>
              <a:t>6</a:t>
            </a:fld>
            <a:endParaRPr lang="en-AU" dirty="0"/>
          </a:p>
        </p:txBody>
      </p:sp>
      <p:sp>
        <p:nvSpPr>
          <p:cNvPr id="10" name="Title 1"/>
          <p:cNvSpPr txBox="1">
            <a:spLocks/>
          </p:cNvSpPr>
          <p:nvPr/>
        </p:nvSpPr>
        <p:spPr>
          <a:xfrm>
            <a:off x="0" y="0"/>
            <a:ext cx="9144000" cy="1196752"/>
          </a:xfrm>
          <a:prstGeom prst="rect">
            <a:avLst/>
          </a:prstGeom>
          <a:solidFill>
            <a:schemeClr val="accent1"/>
          </a:solidFill>
        </p:spPr>
        <p:txBody>
          <a:bodyPr vert="horz" lIns="0" tIns="0" rIns="0" bIns="0" rtlCol="0" anchor="ctr" anchorCtr="0">
            <a:noAutofit/>
          </a:bodyPr>
          <a:lstStyle>
            <a:lvl1pPr algn="l" defTabSz="914400" rtl="0" eaLnBrk="1" latinLnBrk="0" hangingPunct="1">
              <a:lnSpc>
                <a:spcPct val="80000"/>
              </a:lnSpc>
              <a:spcBef>
                <a:spcPct val="0"/>
              </a:spcBef>
              <a:buNone/>
              <a:defRPr sz="4400" kern="1200">
                <a:solidFill>
                  <a:schemeClr val="tx1"/>
                </a:solidFill>
                <a:latin typeface="+mj-lt"/>
                <a:ea typeface="+mj-ea"/>
                <a:cs typeface="+mj-cs"/>
              </a:defRPr>
            </a:lvl1pPr>
          </a:lstStyle>
          <a:p>
            <a:pPr marL="180000">
              <a:spcBef>
                <a:spcPts val="600"/>
              </a:spcBef>
              <a:spcAft>
                <a:spcPts val="400"/>
              </a:spcAft>
            </a:pPr>
            <a:r>
              <a:rPr lang="en-AU" sz="2600" dirty="0">
                <a:solidFill>
                  <a:schemeClr val="bg1"/>
                </a:solidFill>
                <a:latin typeface="Times New Roman" panose="02020603050405020304" pitchFamily="18" charset="0"/>
                <a:cs typeface="Times New Roman" panose="02020603050405020304" pitchFamily="18" charset="0"/>
              </a:rPr>
              <a:t>The three access points to PIA </a:t>
            </a:r>
            <a:r>
              <a:rPr lang="en-AU" sz="2600" dirty="0" smtClean="0">
                <a:solidFill>
                  <a:schemeClr val="bg1"/>
                </a:solidFill>
                <a:latin typeface="Times New Roman" panose="02020603050405020304" pitchFamily="18" charset="0"/>
                <a:cs typeface="Times New Roman" panose="02020603050405020304" pitchFamily="18" charset="0"/>
              </a:rPr>
              <a:t>data</a:t>
            </a:r>
            <a:endParaRPr lang="en-AU" sz="2600"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Table 6" descr="This table documents the differences in the data access and detail between the three access points of the PIA data: the secure enclave, TableBuilder and Synthetic Data." title="Table"/>
          <p:cNvGraphicFramePr>
            <a:graphicFrameLocks noGrp="1"/>
          </p:cNvGraphicFramePr>
          <p:nvPr>
            <p:extLst>
              <p:ext uri="{D42A27DB-BD31-4B8C-83A1-F6EECF244321}">
                <p14:modId xmlns:p14="http://schemas.microsoft.com/office/powerpoint/2010/main" val="2559041289"/>
              </p:ext>
            </p:extLst>
          </p:nvPr>
        </p:nvGraphicFramePr>
        <p:xfrm>
          <a:off x="323529" y="1412778"/>
          <a:ext cx="8402959" cy="4728223"/>
        </p:xfrm>
        <a:graphic>
          <a:graphicData uri="http://schemas.openxmlformats.org/drawingml/2006/table">
            <a:tbl>
              <a:tblPr firstRow="1" firstCol="1" bandRow="1">
                <a:tableStyleId>{5C22544A-7EE6-4342-B048-85BDC9FD1C3A}</a:tableStyleId>
              </a:tblPr>
              <a:tblGrid>
                <a:gridCol w="1828117">
                  <a:extLst>
                    <a:ext uri="{9D8B030D-6E8A-4147-A177-3AD203B41FA5}">
                      <a16:colId xmlns:a16="http://schemas.microsoft.com/office/drawing/2014/main" val="3277180380"/>
                    </a:ext>
                  </a:extLst>
                </a:gridCol>
                <a:gridCol w="2191614">
                  <a:extLst>
                    <a:ext uri="{9D8B030D-6E8A-4147-A177-3AD203B41FA5}">
                      <a16:colId xmlns:a16="http://schemas.microsoft.com/office/drawing/2014/main" val="1038964272"/>
                    </a:ext>
                  </a:extLst>
                </a:gridCol>
                <a:gridCol w="2191614">
                  <a:extLst>
                    <a:ext uri="{9D8B030D-6E8A-4147-A177-3AD203B41FA5}">
                      <a16:colId xmlns:a16="http://schemas.microsoft.com/office/drawing/2014/main" val="677434221"/>
                    </a:ext>
                  </a:extLst>
                </a:gridCol>
                <a:gridCol w="2191614">
                  <a:extLst>
                    <a:ext uri="{9D8B030D-6E8A-4147-A177-3AD203B41FA5}">
                      <a16:colId xmlns:a16="http://schemas.microsoft.com/office/drawing/2014/main" val="2366508739"/>
                    </a:ext>
                  </a:extLst>
                </a:gridCol>
              </a:tblGrid>
              <a:tr h="329498">
                <a:tc>
                  <a:txBody>
                    <a:bodyPr/>
                    <a:lstStyle/>
                    <a:p>
                      <a:pPr>
                        <a:lnSpc>
                          <a:spcPts val="1400"/>
                        </a:lnSpc>
                        <a:spcBef>
                          <a:spcPts val="600"/>
                        </a:spcBef>
                        <a:spcAft>
                          <a:spcPts val="0"/>
                        </a:spcAft>
                      </a:pPr>
                      <a:r>
                        <a:rPr lang="en-AU" sz="1000" spc="20" dirty="0">
                          <a:effectLst/>
                        </a:rPr>
                        <a:t>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gn="ctr">
                        <a:lnSpc>
                          <a:spcPts val="1400"/>
                        </a:lnSpc>
                        <a:spcBef>
                          <a:spcPts val="600"/>
                        </a:spcBef>
                        <a:spcAft>
                          <a:spcPts val="0"/>
                        </a:spcAft>
                      </a:pPr>
                      <a:r>
                        <a:rPr lang="en-AU" sz="1100" spc="20" dirty="0">
                          <a:effectLst/>
                        </a:rPr>
                        <a:t>PIA in SURE</a:t>
                      </a:r>
                      <a:endParaRPr lang="en-AU"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gn="ctr">
                        <a:lnSpc>
                          <a:spcPts val="1400"/>
                        </a:lnSpc>
                        <a:spcBef>
                          <a:spcPts val="600"/>
                        </a:spcBef>
                        <a:spcAft>
                          <a:spcPts val="0"/>
                        </a:spcAft>
                      </a:pPr>
                      <a:r>
                        <a:rPr lang="en-AU" sz="1100" spc="20" dirty="0">
                          <a:effectLst/>
                        </a:rPr>
                        <a:t>TableBuilder</a:t>
                      </a:r>
                      <a:endParaRPr lang="en-AU"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gn="ctr">
                        <a:lnSpc>
                          <a:spcPts val="1400"/>
                        </a:lnSpc>
                        <a:spcBef>
                          <a:spcPts val="600"/>
                        </a:spcBef>
                        <a:spcAft>
                          <a:spcPts val="0"/>
                        </a:spcAft>
                      </a:pPr>
                      <a:r>
                        <a:rPr lang="en-AU" sz="1050" spc="20" dirty="0">
                          <a:effectLst/>
                        </a:rPr>
                        <a:t>Synthetic Data</a:t>
                      </a:r>
                      <a:endParaRPr lang="en-AU"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2188903122"/>
                  </a:ext>
                </a:extLst>
              </a:tr>
              <a:tr h="793827">
                <a:tc>
                  <a:txBody>
                    <a:bodyPr/>
                    <a:lstStyle/>
                    <a:p>
                      <a:pPr>
                        <a:lnSpc>
                          <a:spcPts val="1400"/>
                        </a:lnSpc>
                        <a:spcBef>
                          <a:spcPts val="600"/>
                        </a:spcBef>
                        <a:spcAft>
                          <a:spcPts val="0"/>
                        </a:spcAft>
                      </a:pPr>
                      <a:r>
                        <a:rPr lang="en-AU" sz="1000" spc="20" dirty="0">
                          <a:effectLst/>
                        </a:rPr>
                        <a:t>Accessibility</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Applications are considered and approval based on user expertise and need for the data in context of a specific project.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Unrestricted </a:t>
                      </a:r>
                      <a:r>
                        <a:rPr lang="en-AU" sz="1000" spc="20" dirty="0">
                          <a:effectLst/>
                        </a:rPr>
                        <a:t>access.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Unrestricted </a:t>
                      </a:r>
                      <a:r>
                        <a:rPr lang="en-AU" sz="1000" spc="20" dirty="0">
                          <a:effectLst/>
                        </a:rPr>
                        <a:t>access.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318327864"/>
                  </a:ext>
                </a:extLst>
              </a:tr>
              <a:tr h="626884">
                <a:tc>
                  <a:txBody>
                    <a:bodyPr/>
                    <a:lstStyle/>
                    <a:p>
                      <a:pPr>
                        <a:lnSpc>
                          <a:spcPts val="1400"/>
                        </a:lnSpc>
                        <a:spcBef>
                          <a:spcPts val="600"/>
                        </a:spcBef>
                        <a:spcAft>
                          <a:spcPts val="0"/>
                        </a:spcAft>
                      </a:pPr>
                      <a:r>
                        <a:rPr lang="en-AU" sz="1000" spc="20" dirty="0">
                          <a:effectLst/>
                        </a:rPr>
                        <a:t>User Access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User pays </a:t>
                      </a:r>
                      <a:r>
                        <a:rPr lang="en-AU" sz="1000" spc="20" dirty="0" smtClean="0">
                          <a:effectLst/>
                        </a:rPr>
                        <a:t>an access fee.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Free registration.</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Free registration.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851758843"/>
                  </a:ext>
                </a:extLst>
              </a:tr>
              <a:tr h="1330381">
                <a:tc>
                  <a:txBody>
                    <a:bodyPr/>
                    <a:lstStyle/>
                    <a:p>
                      <a:pPr>
                        <a:lnSpc>
                          <a:spcPts val="1400"/>
                        </a:lnSpc>
                        <a:spcBef>
                          <a:spcPts val="600"/>
                        </a:spcBef>
                        <a:spcAft>
                          <a:spcPts val="0"/>
                        </a:spcAft>
                      </a:pPr>
                      <a:r>
                        <a:rPr lang="en-AU" sz="1000" spc="20" dirty="0">
                          <a:effectLst/>
                        </a:rPr>
                        <a:t>User Experience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Once approved, access is within a secure enclave and users will see unit record data. All analyses are run remotely within the secure enclave. Output must be approved before being taken out of SURE.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Once users log in, they are able to construct tables of aggregate data freely, without constraint. These tables can then be downloaded as .csv files without review. Users do not see the unit level record data at any stage.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Users can download the complete dataset of unit level record data to use on their own system.</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3657193259"/>
                  </a:ext>
                </a:extLst>
              </a:tr>
              <a:tr h="444351">
                <a:tc>
                  <a:txBody>
                    <a:bodyPr/>
                    <a:lstStyle/>
                    <a:p>
                      <a:pPr>
                        <a:lnSpc>
                          <a:spcPts val="1400"/>
                        </a:lnSpc>
                        <a:spcBef>
                          <a:spcPts val="600"/>
                        </a:spcBef>
                        <a:spcAft>
                          <a:spcPts val="0"/>
                        </a:spcAft>
                      </a:pPr>
                      <a:r>
                        <a:rPr lang="en-AU" sz="1000" spc="20" dirty="0">
                          <a:effectLst/>
                        </a:rPr>
                        <a:t>Sources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AIHW secure environment</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ABS Tablebuilder site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Dataverse.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3499027190"/>
                  </a:ext>
                </a:extLst>
              </a:tr>
              <a:tr h="269613">
                <a:tc>
                  <a:txBody>
                    <a:bodyPr/>
                    <a:lstStyle/>
                    <a:p>
                      <a:pPr>
                        <a:lnSpc>
                          <a:spcPts val="1400"/>
                        </a:lnSpc>
                        <a:spcBef>
                          <a:spcPts val="600"/>
                        </a:spcBef>
                        <a:spcAft>
                          <a:spcPts val="0"/>
                        </a:spcAft>
                      </a:pPr>
                      <a:r>
                        <a:rPr lang="en-AU" sz="1000" spc="20" dirty="0">
                          <a:effectLst/>
                        </a:rPr>
                        <a:t>Number of Variables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60</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38</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31</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2715467720"/>
                  </a:ext>
                </a:extLst>
              </a:tr>
              <a:tr h="269613">
                <a:tc>
                  <a:txBody>
                    <a:bodyPr/>
                    <a:lstStyle/>
                    <a:p>
                      <a:pPr>
                        <a:lnSpc>
                          <a:spcPts val="1400"/>
                        </a:lnSpc>
                        <a:spcBef>
                          <a:spcPts val="600"/>
                        </a:spcBef>
                        <a:spcAft>
                          <a:spcPts val="0"/>
                        </a:spcAft>
                      </a:pPr>
                      <a:r>
                        <a:rPr lang="en-AU" sz="1000" spc="20" dirty="0">
                          <a:effectLst/>
                        </a:rPr>
                        <a:t>Format of Date of Birth</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Rounded to the month</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Rounded to the year</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Rounded to the decade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1577596077"/>
                  </a:ext>
                </a:extLst>
              </a:tr>
              <a:tr h="626884">
                <a:tc>
                  <a:txBody>
                    <a:bodyPr/>
                    <a:lstStyle/>
                    <a:p>
                      <a:pPr>
                        <a:lnSpc>
                          <a:spcPts val="1400"/>
                        </a:lnSpc>
                        <a:spcBef>
                          <a:spcPts val="600"/>
                        </a:spcBef>
                        <a:spcAft>
                          <a:spcPts val="0"/>
                        </a:spcAft>
                      </a:pPr>
                      <a:r>
                        <a:rPr lang="en-AU" sz="1000" spc="20" dirty="0">
                          <a:effectLst/>
                        </a:rPr>
                        <a:t>Geographic Information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Country (Birth, Residence and Citizenship), State, Postcode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Country by Region (Birth and Residence), State, Postcode, Address at SA3 level</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Country (Birth and Residence), </a:t>
                      </a:r>
                      <a:r>
                        <a:rPr lang="en-AU" sz="1000" spc="20" dirty="0" smtClean="0">
                          <a:effectLst/>
                        </a:rPr>
                        <a:t>Postcode.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2227534435"/>
                  </a:ext>
                </a:extLst>
              </a:tr>
            </a:tbl>
          </a:graphicData>
        </a:graphic>
      </p:graphicFrame>
      <p:sp>
        <p:nvSpPr>
          <p:cNvPr id="8" name="Rounded Rectangle 7" descr="Highlighting free registration and unrestricted access of TableBuilder" title="Highlight"/>
          <p:cNvSpPr/>
          <p:nvPr/>
        </p:nvSpPr>
        <p:spPr>
          <a:xfrm>
            <a:off x="2151668" y="1706151"/>
            <a:ext cx="6568923" cy="142770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ounded Rectangle 10" descr="Highlighting the reduced number of variables in TableBuilder compared to the number available in the secure enclave." title="Highlight"/>
          <p:cNvSpPr/>
          <p:nvPr/>
        </p:nvSpPr>
        <p:spPr>
          <a:xfrm>
            <a:off x="2156779" y="4921484"/>
            <a:ext cx="6568923" cy="3576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ounded Rectangle 11" descr="Highlighting the less specific information available in TableBuilder compared to the information available in the secure enclave. " title="Highlight"/>
          <p:cNvSpPr/>
          <p:nvPr/>
        </p:nvSpPr>
        <p:spPr>
          <a:xfrm>
            <a:off x="2151668" y="5517231"/>
            <a:ext cx="6568923" cy="5760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03567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PIA in TableBuilder</a:t>
            </a:r>
          </a:p>
        </p:txBody>
      </p:sp>
      <p:sp>
        <p:nvSpPr>
          <p:cNvPr id="3" name="Content Placeholder 2"/>
          <p:cNvSpPr>
            <a:spLocks noGrp="1"/>
          </p:cNvSpPr>
          <p:nvPr>
            <p:ph idx="1"/>
          </p:nvPr>
        </p:nvSpPr>
        <p:spPr/>
        <p:txBody>
          <a:bodyPr anchor="ctr"/>
          <a:lstStyle/>
          <a:p>
            <a:pPr marL="0" indent="0">
              <a:buNone/>
            </a:pPr>
            <a:r>
              <a:rPr lang="en-AU" b="1" dirty="0"/>
              <a:t>Who it is meant </a:t>
            </a:r>
            <a:r>
              <a:rPr lang="en-AU" b="1" dirty="0" smtClean="0"/>
              <a:t>for?</a:t>
            </a:r>
            <a:endParaRPr lang="en-AU" b="1" dirty="0"/>
          </a:p>
          <a:p>
            <a:r>
              <a:rPr lang="en-AU" dirty="0" smtClean="0"/>
              <a:t>Everybody</a:t>
            </a:r>
          </a:p>
          <a:p>
            <a:pPr lvl="1"/>
            <a:r>
              <a:rPr lang="en-AU" dirty="0" smtClean="0"/>
              <a:t>Teachers and students</a:t>
            </a:r>
          </a:p>
          <a:p>
            <a:pPr lvl="1"/>
            <a:r>
              <a:rPr lang="en-AU" dirty="0" smtClean="0"/>
              <a:t>Journalists</a:t>
            </a:r>
          </a:p>
          <a:p>
            <a:pPr lvl="1"/>
            <a:r>
              <a:rPr lang="en-AU" dirty="0" smtClean="0"/>
              <a:t>Academics</a:t>
            </a:r>
          </a:p>
          <a:p>
            <a:pPr lvl="1"/>
            <a:r>
              <a:rPr lang="en-AU" dirty="0" smtClean="0"/>
              <a:t>Non Government Organisations</a:t>
            </a:r>
            <a:endParaRPr lang="en-AU" dirty="0"/>
          </a:p>
          <a:p>
            <a:pPr marL="0" indent="0">
              <a:buNone/>
            </a:pPr>
            <a:r>
              <a:rPr lang="en-AU" b="1" dirty="0"/>
              <a:t>How it can be </a:t>
            </a:r>
            <a:r>
              <a:rPr lang="en-AU" b="1" dirty="0" smtClean="0"/>
              <a:t>used?</a:t>
            </a:r>
            <a:endParaRPr lang="en-AU" dirty="0"/>
          </a:p>
          <a:p>
            <a:r>
              <a:rPr lang="en-AU" dirty="0" smtClean="0"/>
              <a:t>Create and download both tables and graphs </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7</a:t>
            </a:fld>
            <a:endParaRPr lang="en-AU" dirty="0"/>
          </a:p>
        </p:txBody>
      </p:sp>
    </p:spTree>
    <p:extLst>
      <p:ext uri="{BB962C8B-B14F-4D97-AF65-F5344CB8AC3E}">
        <p14:creationId xmlns:p14="http://schemas.microsoft.com/office/powerpoint/2010/main" val="394221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PIA in TableBuilder</a:t>
            </a:r>
          </a:p>
        </p:txBody>
      </p:sp>
      <p:sp>
        <p:nvSpPr>
          <p:cNvPr id="3" name="Content Placeholder 2"/>
          <p:cNvSpPr>
            <a:spLocks noGrp="1"/>
          </p:cNvSpPr>
          <p:nvPr>
            <p:ph idx="1"/>
          </p:nvPr>
        </p:nvSpPr>
        <p:spPr/>
        <p:txBody>
          <a:bodyPr anchor="ctr"/>
          <a:lstStyle/>
          <a:p>
            <a:pPr marL="0" indent="0">
              <a:buNone/>
            </a:pPr>
            <a:r>
              <a:rPr lang="en-AU" dirty="0" smtClean="0"/>
              <a:t>As this data is publicly accessible, a number of steps have been taken to ensure privacy is maintained.</a:t>
            </a:r>
          </a:p>
          <a:p>
            <a:pPr marL="0" indent="0">
              <a:buNone/>
            </a:pPr>
            <a:r>
              <a:rPr lang="en-AU" b="1" dirty="0" smtClean="0"/>
              <a:t>What is not </a:t>
            </a:r>
            <a:r>
              <a:rPr lang="en-AU" b="1" dirty="0"/>
              <a:t>in </a:t>
            </a:r>
            <a:r>
              <a:rPr lang="en-AU" b="1" dirty="0" smtClean="0"/>
              <a:t>it?</a:t>
            </a:r>
            <a:endParaRPr lang="en-AU" b="1" dirty="0"/>
          </a:p>
          <a:p>
            <a:pPr marL="274638" lvl="1" indent="0">
              <a:buNone/>
            </a:pPr>
            <a:r>
              <a:rPr lang="en-AU" dirty="0" smtClean="0"/>
              <a:t>Fewer </a:t>
            </a:r>
            <a:r>
              <a:rPr lang="en-AU" dirty="0"/>
              <a:t>Variables</a:t>
            </a:r>
          </a:p>
          <a:p>
            <a:pPr lvl="2"/>
            <a:r>
              <a:rPr lang="en-AU" dirty="0"/>
              <a:t>38 </a:t>
            </a:r>
            <a:r>
              <a:rPr lang="en-AU" dirty="0" smtClean="0"/>
              <a:t>variables (not 60)</a:t>
            </a:r>
            <a:endParaRPr lang="en-AU" dirty="0"/>
          </a:p>
          <a:p>
            <a:pPr marL="274638" lvl="1" indent="0">
              <a:buNone/>
            </a:pPr>
            <a:r>
              <a:rPr lang="en-AU" dirty="0"/>
              <a:t>Less Detail</a:t>
            </a:r>
          </a:p>
          <a:p>
            <a:pPr lvl="2"/>
            <a:r>
              <a:rPr lang="en-AU" dirty="0"/>
              <a:t>Some variables have been modified </a:t>
            </a:r>
            <a:r>
              <a:rPr lang="en-AU" dirty="0" smtClean="0"/>
              <a:t>(e.g., month </a:t>
            </a:r>
            <a:r>
              <a:rPr lang="en-AU" dirty="0"/>
              <a:t>and Year to Year only</a:t>
            </a:r>
            <a:r>
              <a:rPr lang="en-AU" dirty="0" smtClean="0"/>
              <a:t>)</a:t>
            </a:r>
          </a:p>
          <a:p>
            <a:pPr marL="274638" lvl="1" indent="0">
              <a:buNone/>
            </a:pPr>
            <a:r>
              <a:rPr lang="en-AU" dirty="0" smtClean="0"/>
              <a:t>Fewer people</a:t>
            </a:r>
          </a:p>
          <a:p>
            <a:pPr lvl="2"/>
            <a:r>
              <a:rPr lang="en-AU" dirty="0" smtClean="0"/>
              <a:t>A 5% sample of the population</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8</a:t>
            </a:fld>
            <a:endParaRPr lang="en-AU" dirty="0"/>
          </a:p>
        </p:txBody>
      </p:sp>
    </p:spTree>
    <p:extLst>
      <p:ext uri="{BB962C8B-B14F-4D97-AF65-F5344CB8AC3E}">
        <p14:creationId xmlns:p14="http://schemas.microsoft.com/office/powerpoint/2010/main" val="32269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you might be interested in using TableBuilder to access the PIA data</a:t>
            </a:r>
            <a:endParaRPr lang="en-AU" dirty="0"/>
          </a:p>
        </p:txBody>
      </p:sp>
      <p:sp>
        <p:nvSpPr>
          <p:cNvPr id="3" name="Content Placeholder 2"/>
          <p:cNvSpPr>
            <a:spLocks noGrp="1"/>
          </p:cNvSpPr>
          <p:nvPr>
            <p:ph idx="1"/>
          </p:nvPr>
        </p:nvSpPr>
        <p:spPr/>
        <p:txBody>
          <a:bodyPr anchor="ctr"/>
          <a:lstStyle/>
          <a:p>
            <a:r>
              <a:rPr lang="en-AU" dirty="0" smtClean="0"/>
              <a:t>TableBuilder is good for a wide range of data analysis expertise; from beginner to advanced</a:t>
            </a:r>
          </a:p>
          <a:p>
            <a:r>
              <a:rPr lang="en-AU" dirty="0" smtClean="0"/>
              <a:t>TableBuilder allows for population estimates</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9</a:t>
            </a:fld>
            <a:endParaRPr lang="en-AU" dirty="0"/>
          </a:p>
        </p:txBody>
      </p:sp>
    </p:spTree>
    <p:extLst>
      <p:ext uri="{BB962C8B-B14F-4D97-AF65-F5344CB8AC3E}">
        <p14:creationId xmlns:p14="http://schemas.microsoft.com/office/powerpoint/2010/main" val="241754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SS PPT template_Blue">
  <a:themeElements>
    <a:clrScheme name="DSS">
      <a:dk1>
        <a:sysClr val="windowText" lastClr="000000"/>
      </a:dk1>
      <a:lt1>
        <a:sysClr val="window" lastClr="FFFFFF"/>
      </a:lt1>
      <a:dk2>
        <a:srgbClr val="000000"/>
      </a:dk2>
      <a:lt2>
        <a:srgbClr val="F8F8F8"/>
      </a:lt2>
      <a:accent1>
        <a:srgbClr val="005A70"/>
      </a:accent1>
      <a:accent2>
        <a:srgbClr val="00B0B9"/>
      </a:accent2>
      <a:accent3>
        <a:srgbClr val="A6192E"/>
      </a:accent3>
      <a:accent4>
        <a:srgbClr val="78BE20"/>
      </a:accent4>
      <a:accent5>
        <a:srgbClr val="275D38"/>
      </a:accent5>
      <a:accent6>
        <a:srgbClr val="500778"/>
      </a:accent6>
      <a:hlink>
        <a:srgbClr val="000000"/>
      </a:hlink>
      <a:folHlink>
        <a:srgbClr val="000000"/>
      </a:folHlink>
    </a:clrScheme>
    <a:fontScheme name="Stronger Relationship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 Point Template - Blue.pptx" id="{4E81403B-4837-4D14-A16C-90E9DD80F101}" vid="{98F22A6A-70CB-452A-880F-9CBC9A6695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DSS PPT Template_Blue</Template>
  <TotalTime>0</TotalTime>
  <Words>2208</Words>
  <Application>Microsoft Office PowerPoint</Application>
  <PresentationFormat>On-screen Show (4:3)</PresentationFormat>
  <Paragraphs>199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Georgia</vt:lpstr>
      <vt:lpstr>Times New Roman</vt:lpstr>
      <vt:lpstr>DSS PPT template_Blue</vt:lpstr>
      <vt:lpstr>Public Access to Priority Investment Approach (PIA) Data</vt:lpstr>
      <vt:lpstr>How might this be relevant?</vt:lpstr>
      <vt:lpstr>The Australian Priority Investment Approach to Welfare (PIA) policy initiative</vt:lpstr>
      <vt:lpstr>The PIA data includes 14 years of information about payment recipients over 56 quarterly snapshots </vt:lpstr>
      <vt:lpstr>Part of the PIA policy is to provide access to the data</vt:lpstr>
      <vt:lpstr>The three access points to PIA data</vt:lpstr>
      <vt:lpstr>PIA in TableBuilder</vt:lpstr>
      <vt:lpstr>PIA in TableBuilder</vt:lpstr>
      <vt:lpstr>Why you might be interested in using TableBuilder to access the PIA data</vt:lpstr>
      <vt:lpstr>What can you do with TableBuilder?</vt:lpstr>
      <vt:lpstr>Some examples using TableBuilder</vt:lpstr>
      <vt:lpstr>Benefit Type by State/Territory</vt:lpstr>
      <vt:lpstr>Benefit Type by State/Territory</vt:lpstr>
      <vt:lpstr>Work Capacity Assessment before and after an Intervention</vt:lpstr>
      <vt:lpstr>Work Capacity Assessment before and after an Intervention</vt:lpstr>
      <vt:lpstr>Changes in Primary Medical Condition across time</vt:lpstr>
      <vt:lpstr>Changes in Primary Medical Condition across time</vt:lpstr>
      <vt:lpstr>Changes in Primary Medical Condition across time</vt:lpstr>
      <vt:lpstr>Changes in Primary Medical Condition across time</vt:lpstr>
      <vt:lpstr>Any 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2017-11-29T22:08:51Z</dcterms:created>
  <dcterms:modified xsi:type="dcterms:W3CDTF">2018-02-16T03:59:44Z</dcterms:modified>
</cp:coreProperties>
</file>