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sldIdLst>
    <p:sldId id="256" r:id="rId2"/>
    <p:sldId id="349" r:id="rId3"/>
    <p:sldId id="350" r:id="rId4"/>
    <p:sldId id="351" r:id="rId5"/>
    <p:sldId id="352" r:id="rId6"/>
    <p:sldId id="353" r:id="rId7"/>
    <p:sldId id="320" r:id="rId8"/>
    <p:sldId id="328" r:id="rId9"/>
    <p:sldId id="260" r:id="rId10"/>
    <p:sldId id="340" r:id="rId11"/>
    <p:sldId id="330" r:id="rId12"/>
    <p:sldId id="335" r:id="rId13"/>
    <p:sldId id="341" r:id="rId14"/>
    <p:sldId id="342" r:id="rId15"/>
    <p:sldId id="348" r:id="rId16"/>
    <p:sldId id="347" r:id="rId17"/>
    <p:sldId id="331" r:id="rId18"/>
    <p:sldId id="332" r:id="rId19"/>
    <p:sldId id="336" r:id="rId20"/>
    <p:sldId id="337" r:id="rId21"/>
    <p:sldId id="338" r:id="rId22"/>
    <p:sldId id="339" r:id="rId23"/>
    <p:sldId id="346" r:id="rId24"/>
    <p:sldId id="333"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7">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4679BD"/>
    <a:srgbClr val="00B0B8"/>
    <a:srgbClr val="618DC7"/>
    <a:srgbClr val="80A3D2"/>
    <a:srgbClr val="96B3DA"/>
    <a:srgbClr val="B1E4E3"/>
    <a:srgbClr val="C2E189"/>
    <a:srgbClr val="F9B5C4"/>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3953" autoAdjust="0"/>
  </p:normalViewPr>
  <p:slideViewPr>
    <p:cSldViewPr showGuides="1">
      <p:cViewPr varScale="1">
        <p:scale>
          <a:sx n="70" d="100"/>
          <a:sy n="70" d="100"/>
        </p:scale>
        <p:origin x="2766" y="54"/>
      </p:cViewPr>
      <p:guideLst>
        <p:guide orient="horz" pos="3707"/>
        <p:guide/>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B19DF2F-06ED-45ED-824A-4E0B43C875F4}" type="datetimeFigureOut">
              <a:rPr lang="en-AU" smtClean="0"/>
              <a:t>2/03/2018</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4F91A0-5B0B-4321-B2CD-795B1F6DDCB2}" type="slidenum">
              <a:rPr lang="en-AU" smtClean="0"/>
              <a:t>‹#›</a:t>
            </a:fld>
            <a:endParaRPr lang="en-AU" dirty="0"/>
          </a:p>
        </p:txBody>
      </p:sp>
    </p:spTree>
    <p:extLst>
      <p:ext uri="{BB962C8B-B14F-4D97-AF65-F5344CB8AC3E}">
        <p14:creationId xmlns:p14="http://schemas.microsoft.com/office/powerpoint/2010/main" val="149999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Hi everyone,</a:t>
            </a: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Today I will be telling you about a new way to access the Priority Investment Approach research dataset.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the first session I will provide a short background on the data that is available and briefly introduce</a:t>
            </a:r>
            <a:r>
              <a:rPr lang="en-AU" sz="1200" kern="1200" baseline="0" dirty="0" smtClean="0">
                <a:solidFill>
                  <a:schemeClr val="tx1"/>
                </a:solidFill>
                <a:effectLst/>
                <a:latin typeface="+mn-lt"/>
                <a:ea typeface="+mn-ea"/>
                <a:cs typeface="+mn-cs"/>
              </a:rPr>
              <a:t> one way of accessing the data using TableBuilder. In the second session I will </a:t>
            </a:r>
            <a:r>
              <a:rPr lang="en-AU" sz="1200" kern="1200" dirty="0" smtClean="0">
                <a:solidFill>
                  <a:schemeClr val="tx1"/>
                </a:solidFill>
                <a:effectLst/>
                <a:latin typeface="+mn-lt"/>
                <a:ea typeface="+mn-ea"/>
                <a:cs typeface="+mn-cs"/>
              </a:rPr>
              <a:t>show you a few ways you can use TableBuilder</a:t>
            </a:r>
            <a:r>
              <a:rPr lang="en-AU" sz="1200" kern="1200" baseline="0" dirty="0" smtClean="0">
                <a:solidFill>
                  <a:schemeClr val="tx1"/>
                </a:solidFill>
                <a:effectLst/>
                <a:latin typeface="+mn-lt"/>
                <a:ea typeface="+mn-ea"/>
                <a:cs typeface="+mn-cs"/>
              </a:rPr>
              <a:t> by working through </a:t>
            </a:r>
            <a:r>
              <a:rPr lang="en-AU" sz="1200" kern="1200" dirty="0" smtClean="0">
                <a:solidFill>
                  <a:schemeClr val="tx1"/>
                </a:solidFill>
                <a:effectLst/>
                <a:latin typeface="+mn-lt"/>
                <a:ea typeface="+mn-ea"/>
                <a:cs typeface="+mn-cs"/>
              </a:rPr>
              <a:t>some examples. The second session is for those of you who are interested in a short demonstration</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of how to use the dataset. You are welcome to leave after the first session if that doesn’t interest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notes from these presentations will be available afterwards on the community grants hub website for your reference, so please don't feel that you need to remember everything!</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We think the Tablebuilder tool will be very useful to a wide number of researchers as well as those applying for TTL Fund grants.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 hope that this presentation will enable you to make use of this data yourself.   </a:t>
            </a:r>
            <a:endParaRPr lang="en-AU" dirty="0" smtClean="0"/>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a:t>
            </a:fld>
            <a:endParaRPr lang="en-AU" dirty="0"/>
          </a:p>
        </p:txBody>
      </p:sp>
    </p:spTree>
    <p:extLst>
      <p:ext uri="{BB962C8B-B14F-4D97-AF65-F5344CB8AC3E}">
        <p14:creationId xmlns:p14="http://schemas.microsoft.com/office/powerpoint/2010/main" val="271238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solidFill>
                  <a:srgbClr val="FF0000"/>
                </a:solidFill>
              </a:rPr>
              <a:t>For now, I will show you just a few examples of how you might use TableBuilder.</a:t>
            </a: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10</a:t>
            </a:fld>
            <a:endParaRPr lang="en-AU" dirty="0"/>
          </a:p>
        </p:txBody>
      </p:sp>
    </p:spTree>
    <p:extLst>
      <p:ext uri="{BB962C8B-B14F-4D97-AF65-F5344CB8AC3E}">
        <p14:creationId xmlns:p14="http://schemas.microsoft.com/office/powerpoint/2010/main" val="180618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Everything you can see with TableBuilder is </a:t>
            </a:r>
            <a:r>
              <a:rPr lang="en-AU" i="1" dirty="0" smtClean="0"/>
              <a:t>always</a:t>
            </a:r>
            <a:r>
              <a:rPr lang="en-AU" dirty="0" smtClean="0"/>
              <a:t> group level or </a:t>
            </a:r>
            <a:r>
              <a:rPr lang="en-AU" dirty="0" smtClean="0"/>
              <a:t>aggregate </a:t>
            </a:r>
            <a:r>
              <a:rPr lang="en-AU" dirty="0" smtClean="0"/>
              <a:t>data. You will never see the individual unit level data that</a:t>
            </a:r>
            <a:r>
              <a:rPr lang="en-AU" baseline="0" dirty="0" smtClean="0"/>
              <a:t> sits ‘behind’ the tables.</a:t>
            </a:r>
          </a:p>
          <a:p>
            <a:pPr marL="0" indent="0">
              <a:buFont typeface="Arial" panose="020B0604020202020204" pitchFamily="34" charset="0"/>
              <a:buNone/>
            </a:pPr>
            <a:r>
              <a:rPr lang="en-AU" b="0" i="0" baseline="0" dirty="0" smtClean="0">
                <a:solidFill>
                  <a:srgbClr val="FF0000"/>
                </a:solidFill>
              </a:rPr>
              <a:t>Here, we have a table that displays the number of recipients of two benefit types (Parenting Payment Partnered and Parenting Payment Single)</a:t>
            </a:r>
          </a:p>
          <a:p>
            <a:pPr marL="228600" indent="-228600">
              <a:buFont typeface="+mj-lt"/>
              <a:buAutoNum type="arabicPeriod"/>
            </a:pPr>
            <a:r>
              <a:rPr lang="en-AU" b="0" i="0" baseline="0" dirty="0" smtClean="0">
                <a:solidFill>
                  <a:srgbClr val="FF0000"/>
                </a:solidFill>
              </a:rPr>
              <a:t>Across the top in Columns, and the states and territories,</a:t>
            </a:r>
          </a:p>
          <a:p>
            <a:pPr marL="228600" indent="-228600">
              <a:buFont typeface="+mj-lt"/>
              <a:buAutoNum type="arabicPeriod"/>
            </a:pPr>
            <a:r>
              <a:rPr lang="en-AU" b="0" i="0" baseline="0" dirty="0" smtClean="0">
                <a:solidFill>
                  <a:srgbClr val="FF0000"/>
                </a:solidFill>
              </a:rPr>
              <a:t>Down the left in Rows,</a:t>
            </a:r>
          </a:p>
          <a:p>
            <a:pPr marL="228600" indent="-228600">
              <a:buFont typeface="+mj-lt"/>
              <a:buAutoNum type="arabicPeriod"/>
            </a:pPr>
            <a:r>
              <a:rPr lang="en-AU" b="0" i="0" baseline="0" dirty="0" smtClean="0">
                <a:solidFill>
                  <a:srgbClr val="FF0000"/>
                </a:solidFill>
              </a:rPr>
              <a:t>for June 2015.</a:t>
            </a:r>
          </a:p>
          <a:p>
            <a:pPr marL="228600" indent="-228600">
              <a:buFont typeface="+mj-lt"/>
              <a:buAutoNum type="arabicPeriod"/>
            </a:pP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11</a:t>
            </a:fld>
            <a:endParaRPr lang="en-AU" dirty="0"/>
          </a:p>
        </p:txBody>
      </p:sp>
    </p:spTree>
    <p:extLst>
      <p:ext uri="{BB962C8B-B14F-4D97-AF65-F5344CB8AC3E}">
        <p14:creationId xmlns:p14="http://schemas.microsoft.com/office/powerpoint/2010/main" val="4146556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AU" dirty="0" smtClean="0"/>
              <a:t>Switching between Table View</a:t>
            </a:r>
            <a:r>
              <a:rPr lang="en-AU" baseline="0" dirty="0" smtClean="0"/>
              <a:t> and Graph View allows you to visualise the data</a:t>
            </a:r>
          </a:p>
          <a:p>
            <a:pPr marL="228600" indent="-228600">
              <a:buFont typeface="Arial" panose="020B0604020202020204" pitchFamily="34" charset="0"/>
              <a:buChar char="•"/>
            </a:pPr>
            <a:r>
              <a:rPr lang="en-AU" b="0" i="0" baseline="0" dirty="0" smtClean="0">
                <a:solidFill>
                  <a:srgbClr val="FF0000"/>
                </a:solidFill>
              </a:rPr>
              <a:t>Here we can see the count of the two parenting payments for each state.</a:t>
            </a:r>
          </a:p>
          <a:p>
            <a:pPr marL="228600" indent="-228600">
              <a:buFont typeface="+mj-lt"/>
              <a:buAutoNum type="arabicPeriod" startAt="2"/>
            </a:pPr>
            <a:r>
              <a:rPr lang="en-AU" b="0" i="0" baseline="0" dirty="0" smtClean="0">
                <a:solidFill>
                  <a:srgbClr val="FF0000"/>
                </a:solidFill>
              </a:rPr>
              <a:t>We have Queensland listed here because of the order in the table.</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12</a:t>
            </a:fld>
            <a:endParaRPr lang="en-AU" dirty="0"/>
          </a:p>
        </p:txBody>
      </p:sp>
    </p:spTree>
    <p:extLst>
      <p:ext uri="{BB962C8B-B14F-4D97-AF65-F5344CB8AC3E}">
        <p14:creationId xmlns:p14="http://schemas.microsoft.com/office/powerpoint/2010/main" val="2676441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AU" dirty="0" smtClean="0"/>
              <a:t>By using the options</a:t>
            </a:r>
            <a:r>
              <a:rPr lang="en-AU" baseline="0" dirty="0" smtClean="0"/>
              <a:t> on the left we can now see the same data displayed as the number of recipients across the states for each payment.</a:t>
            </a:r>
          </a:p>
          <a:p>
            <a:pPr marL="228600" indent="-228600">
              <a:buFont typeface="+mj-lt"/>
              <a:buAutoNum type="arabicPeriod"/>
            </a:pPr>
            <a:r>
              <a:rPr lang="en-AU" b="0" i="0" baseline="0" dirty="0" smtClean="0">
                <a:solidFill>
                  <a:srgbClr val="FF0000"/>
                </a:solidFill>
              </a:rPr>
              <a:t>In this graph, Queensland is represented by the dark green.</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13</a:t>
            </a:fld>
            <a:endParaRPr lang="en-AU" dirty="0"/>
          </a:p>
        </p:txBody>
      </p:sp>
    </p:spTree>
    <p:extLst>
      <p:ext uri="{BB962C8B-B14F-4D97-AF65-F5344CB8AC3E}">
        <p14:creationId xmlns:p14="http://schemas.microsoft.com/office/powerpoint/2010/main" val="3872415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smtClean="0"/>
              <a:t>Let’s say I am interested in looking at </a:t>
            </a:r>
            <a:r>
              <a:rPr lang="en-AU" baseline="0" dirty="0" smtClean="0"/>
              <a:t>recipients of </a:t>
            </a:r>
            <a:r>
              <a:rPr lang="en-AU" dirty="0" smtClean="0"/>
              <a:t>Newstart Allowance </a:t>
            </a:r>
            <a:r>
              <a:rPr lang="en-AU" baseline="0" dirty="0" smtClean="0"/>
              <a:t>and I want to see the age </a:t>
            </a:r>
            <a:r>
              <a:rPr lang="en-AU" dirty="0" smtClean="0"/>
              <a:t>distribution </a:t>
            </a:r>
            <a:r>
              <a:rPr lang="en-AU" baseline="0" dirty="0" smtClean="0"/>
              <a:t>of these recipients.</a:t>
            </a:r>
            <a:r>
              <a:rPr lang="en-AU" dirty="0" smtClean="0"/>
              <a:t> In this table I have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aseline="0" dirty="0" smtClean="0"/>
              <a:t>Newstart Allowance benefit in the filter. This means that only those records or people who were receiving Newstart Allowance in this quarter will be included in the table. So here I have a nested table with both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aseline="0" dirty="0" smtClean="0"/>
              <a:t>Gender and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aseline="0" dirty="0" smtClean="0"/>
              <a:t>age groups for each of the states. </a:t>
            </a:r>
            <a:r>
              <a:rPr lang="en-AU" b="0" i="0" baseline="0" dirty="0" smtClean="0">
                <a:solidFill>
                  <a:srgbClr val="FF0000"/>
                </a:solidFill>
              </a:rPr>
              <a:t>For each variable you also have the option of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0" i="0" baseline="0" dirty="0" smtClean="0">
                <a:solidFill>
                  <a:srgbClr val="FF0000"/>
                </a:solidFill>
              </a:rPr>
              <a:t>showing or hiding totals. In this case we can see the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0" i="0" baseline="0" dirty="0" smtClean="0">
                <a:solidFill>
                  <a:srgbClr val="FF0000"/>
                </a:solidFill>
              </a:rPr>
              <a:t>total count for recipients regardless of gender as well as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0" i="0" baseline="0" dirty="0" smtClean="0">
                <a:solidFill>
                  <a:srgbClr val="FF0000"/>
                </a:solidFill>
              </a:rPr>
              <a:t>the count regardless of state. </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14</a:t>
            </a:fld>
            <a:endParaRPr lang="en-AU" dirty="0"/>
          </a:p>
        </p:txBody>
      </p:sp>
    </p:spTree>
    <p:extLst>
      <p:ext uri="{BB962C8B-B14F-4D97-AF65-F5344CB8AC3E}">
        <p14:creationId xmlns:p14="http://schemas.microsoft.com/office/powerpoint/2010/main" val="2796731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smtClean="0"/>
              <a:t>Let’s say I am really only interested in looking at the age groups</a:t>
            </a:r>
            <a:r>
              <a:rPr lang="en-AU" baseline="0" dirty="0" smtClean="0"/>
              <a:t> of recipients in my state.</a:t>
            </a:r>
            <a:r>
              <a:rPr lang="en-AU" dirty="0" smtClean="0"/>
              <a:t> Here I have moved the states</a:t>
            </a:r>
            <a:r>
              <a:rPr lang="en-AU" baseline="0" dirty="0" smtClean="0"/>
              <a:t> into the Wafer (this is a way of making a 2D table into a 3D cube with layers. Here I am looking at gender and age with the states in my layers.</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15</a:t>
            </a:fld>
            <a:endParaRPr lang="en-AU" dirty="0"/>
          </a:p>
        </p:txBody>
      </p:sp>
    </p:spTree>
    <p:extLst>
      <p:ext uri="{BB962C8B-B14F-4D97-AF65-F5344CB8AC3E}">
        <p14:creationId xmlns:p14="http://schemas.microsoft.com/office/powerpoint/2010/main" val="2776451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b="0" i="0" dirty="0" smtClean="0">
                <a:solidFill>
                  <a:srgbClr val="FF0000"/>
                </a:solidFill>
              </a:rPr>
              <a:t>Again, depending on what I am interested in comparing I can</a:t>
            </a:r>
            <a:r>
              <a:rPr lang="en-AU" b="0" i="0" baseline="0" dirty="0" smtClean="0">
                <a:solidFill>
                  <a:srgbClr val="FF0000"/>
                </a:solidFill>
              </a:rPr>
              <a:t> use the options on the left to display the data differently.</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16</a:t>
            </a:fld>
            <a:endParaRPr lang="en-AU" dirty="0"/>
          </a:p>
        </p:txBody>
      </p:sp>
    </p:spTree>
    <p:extLst>
      <p:ext uri="{BB962C8B-B14F-4D97-AF65-F5344CB8AC3E}">
        <p14:creationId xmlns:p14="http://schemas.microsoft.com/office/powerpoint/2010/main" val="1662937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AU" dirty="0" smtClean="0"/>
              <a:t>In this table I have chosen to compare recipient’s work capacity prior to an intervention</a:t>
            </a:r>
            <a:r>
              <a:rPr lang="en-AU" baseline="0" dirty="0" smtClean="0"/>
              <a:t> and after an intervention. That is, the number of hours per week a recipient is assessed as being able to work. These will include those recipients who have partial working capacity and have had a Job Capacity Assessment or Employment Services Assessment where there are barriers to work.</a:t>
            </a:r>
          </a:p>
          <a:p>
            <a:pPr marL="228600" indent="-228600">
              <a:buFont typeface="+mj-lt"/>
              <a:buAutoNum type="arabicPeriod"/>
            </a:pPr>
            <a:r>
              <a:rPr lang="en-AU" b="0" i="0" dirty="0" smtClean="0">
                <a:solidFill>
                  <a:srgbClr val="FF0000"/>
                </a:solidFill>
              </a:rPr>
              <a:t>In this case</a:t>
            </a:r>
            <a:r>
              <a:rPr lang="en-AU" b="0" i="0" baseline="0" dirty="0" smtClean="0">
                <a:solidFill>
                  <a:srgbClr val="FF0000"/>
                </a:solidFill>
              </a:rPr>
              <a:t>, </a:t>
            </a:r>
            <a:r>
              <a:rPr lang="en-AU" b="0" i="0" dirty="0" smtClean="0">
                <a:solidFill>
                  <a:srgbClr val="FF0000"/>
                </a:solidFill>
              </a:rPr>
              <a:t>where a recipient was assessed as having 8-14 hours capacity prior to an intervention and assessed as having the same 8-14 hours capacity with an intervention, they are represented here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0" i="0" dirty="0" smtClean="0">
                <a:solidFill>
                  <a:srgbClr val="FF0000"/>
                </a:solidFill>
              </a:rPr>
              <a:t>Where a recipient was assessed as having 8-14 hours capacity prior to an intervention and then assessed as having 15-22 hours capacity with an intervention, they are represented here</a:t>
            </a:r>
          </a:p>
        </p:txBody>
      </p:sp>
      <p:sp>
        <p:nvSpPr>
          <p:cNvPr id="4" name="Slide Number Placeholder 3"/>
          <p:cNvSpPr>
            <a:spLocks noGrp="1"/>
          </p:cNvSpPr>
          <p:nvPr>
            <p:ph type="sldNum" sz="quarter" idx="10"/>
          </p:nvPr>
        </p:nvSpPr>
        <p:spPr/>
        <p:txBody>
          <a:bodyPr/>
          <a:lstStyle/>
          <a:p>
            <a:fld id="{CE4F91A0-5B0B-4321-B2CD-795B1F6DDCB2}" type="slidenum">
              <a:rPr lang="en-AU" smtClean="0"/>
              <a:t>17</a:t>
            </a:fld>
            <a:endParaRPr lang="en-AU" dirty="0"/>
          </a:p>
        </p:txBody>
      </p:sp>
    </p:spTree>
    <p:extLst>
      <p:ext uri="{BB962C8B-B14F-4D97-AF65-F5344CB8AC3E}">
        <p14:creationId xmlns:p14="http://schemas.microsoft.com/office/powerpoint/2010/main" val="274579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AU" dirty="0" smtClean="0"/>
              <a:t>Using a different graphing option we can visually</a:t>
            </a:r>
            <a:r>
              <a:rPr lang="en-AU" baseline="0" dirty="0" smtClean="0"/>
              <a:t> represent the trend of an increasing number of hours assessed for work capacity with an intervention.</a:t>
            </a:r>
          </a:p>
          <a:p>
            <a:pPr marL="228600" indent="-228600">
              <a:buFont typeface="+mj-lt"/>
              <a:buAutoNum type="arabicPeriod"/>
            </a:pPr>
            <a:r>
              <a:rPr lang="en-AU" b="0" i="0" dirty="0" smtClean="0">
                <a:solidFill>
                  <a:srgbClr val="FF0000"/>
                </a:solidFill>
              </a:rPr>
              <a:t>For example</a:t>
            </a:r>
            <a:r>
              <a:rPr lang="en-AU" b="0" i="0" baseline="0" dirty="0" smtClean="0">
                <a:solidFill>
                  <a:srgbClr val="FF0000"/>
                </a:solidFill>
              </a:rPr>
              <a:t> you can see that of those who were assessed as being able to work 15-22 hours after an intervention, a large proportion were able to work 8-14 hours prior to an intervention (dark green).</a:t>
            </a:r>
          </a:p>
          <a:p>
            <a:pPr marL="228600" indent="-228600">
              <a:buFont typeface="+mj-lt"/>
              <a:buAutoNum type="arabicPeriod"/>
            </a:pPr>
            <a:r>
              <a:rPr lang="en-AU" b="0" i="0" baseline="0" dirty="0" smtClean="0">
                <a:solidFill>
                  <a:srgbClr val="FF0000"/>
                </a:solidFill>
              </a:rPr>
              <a:t>Similarly, a large proportion of those who were assessed as being able to work 23-29 hours after an intervention were able to work 15-22 hours prior to an intervention (light green).</a:t>
            </a:r>
            <a:endParaRPr lang="en-AU" b="0" i="0" baseline="0" dirty="0">
              <a:solidFill>
                <a:srgbClr val="FF0000"/>
              </a:solidFill>
            </a:endParaRPr>
          </a:p>
          <a:p>
            <a:pPr marL="0" indent="0">
              <a:buFont typeface="+mj-lt"/>
              <a:buNone/>
            </a:pPr>
            <a:r>
              <a:rPr lang="en-AU" b="0" i="0" baseline="0" dirty="0" smtClean="0">
                <a:solidFill>
                  <a:srgbClr val="FF0000"/>
                </a:solidFill>
              </a:rPr>
              <a:t>That is we can see an increase in capacity as assessed from a Work Capacity Assessment after an intervention. </a:t>
            </a:r>
          </a:p>
        </p:txBody>
      </p:sp>
      <p:sp>
        <p:nvSpPr>
          <p:cNvPr id="4" name="Slide Number Placeholder 3"/>
          <p:cNvSpPr>
            <a:spLocks noGrp="1"/>
          </p:cNvSpPr>
          <p:nvPr>
            <p:ph type="sldNum" sz="quarter" idx="10"/>
          </p:nvPr>
        </p:nvSpPr>
        <p:spPr/>
        <p:txBody>
          <a:bodyPr/>
          <a:lstStyle/>
          <a:p>
            <a:fld id="{CE4F91A0-5B0B-4321-B2CD-795B1F6DDCB2}" type="slidenum">
              <a:rPr lang="en-AU" smtClean="0"/>
              <a:t>18</a:t>
            </a:fld>
            <a:endParaRPr lang="en-AU" dirty="0"/>
          </a:p>
        </p:txBody>
      </p:sp>
    </p:spTree>
    <p:extLst>
      <p:ext uri="{BB962C8B-B14F-4D97-AF65-F5344CB8AC3E}">
        <p14:creationId xmlns:p14="http://schemas.microsoft.com/office/powerpoint/2010/main" val="937904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i="0" dirty="0" smtClean="0">
                <a:solidFill>
                  <a:srgbClr val="FF0000"/>
                </a:solidFill>
              </a:rPr>
              <a:t>Now to look at changes in primary medical</a:t>
            </a:r>
            <a:r>
              <a:rPr lang="en-AU" b="0" i="0" baseline="0" dirty="0" smtClean="0">
                <a:solidFill>
                  <a:srgbClr val="FF0000"/>
                </a:solidFill>
              </a:rPr>
              <a:t> condition across time, t</a:t>
            </a:r>
            <a:r>
              <a:rPr lang="en-AU" b="0" i="0" dirty="0" smtClean="0">
                <a:solidFill>
                  <a:srgbClr val="FF0000"/>
                </a:solidFill>
              </a:rPr>
              <a:t>his table presents the primary medical</a:t>
            </a:r>
            <a:r>
              <a:rPr lang="en-AU" b="0" i="0" baseline="0" dirty="0" smtClean="0">
                <a:solidFill>
                  <a:srgbClr val="FF0000"/>
                </a:solidFill>
              </a:rPr>
              <a:t> condition in the rows and the April-June quarters across four different years across the top in the columns.</a:t>
            </a:r>
          </a:p>
          <a:p>
            <a:pPr marL="228600" indent="-228600">
              <a:buFont typeface="Arial" panose="020B0604020202020204" pitchFamily="34" charset="0"/>
              <a:buChar char="•"/>
            </a:pP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19</a:t>
            </a:fld>
            <a:endParaRPr lang="en-AU" dirty="0"/>
          </a:p>
        </p:txBody>
      </p:sp>
    </p:spTree>
    <p:extLst>
      <p:ext uri="{BB962C8B-B14F-4D97-AF65-F5344CB8AC3E}">
        <p14:creationId xmlns:p14="http://schemas.microsoft.com/office/powerpoint/2010/main" val="97718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bg1"/>
                </a:solidFill>
                <a:latin typeface="Times New Roman" panose="02020603050405020304" pitchFamily="18" charset="0"/>
                <a:cs typeface="Times New Roman" panose="02020603050405020304" pitchFamily="18" charset="0"/>
              </a:rPr>
              <a:t>An important place to start this session is to consider</a:t>
            </a:r>
            <a:r>
              <a:rPr lang="en-AU" sz="1200" baseline="0" dirty="0" smtClean="0">
                <a:solidFill>
                  <a:schemeClr val="bg1"/>
                </a:solidFill>
                <a:latin typeface="Times New Roman" panose="02020603050405020304" pitchFamily="18" charset="0"/>
                <a:cs typeface="Times New Roman" panose="02020603050405020304" pitchFamily="18" charset="0"/>
              </a:rPr>
              <a:t> h</a:t>
            </a:r>
            <a:r>
              <a:rPr lang="en-AU" sz="1200" dirty="0" smtClean="0">
                <a:solidFill>
                  <a:schemeClr val="bg1"/>
                </a:solidFill>
                <a:latin typeface="Times New Roman" panose="02020603050405020304" pitchFamily="18" charset="0"/>
                <a:cs typeface="Times New Roman" panose="02020603050405020304" pitchFamily="18" charset="0"/>
              </a:rPr>
              <a:t>ow might this be relevant to you. In particular for your grant application for the TTL Fund.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 assessment criteria outlined in the Try Test and Learn Fund grant opportunity guidelines encourages you to provide ‘evidence’. </a:t>
            </a:r>
          </a:p>
          <a:p>
            <a:pPr marL="228600" indent="-228600">
              <a:buFont typeface="+mj-lt"/>
              <a:buAutoNum type="arabicPeriod"/>
            </a:pPr>
            <a:r>
              <a:rPr lang="en-AU" dirty="0" smtClean="0"/>
              <a:t>Both of these examples</a:t>
            </a:r>
            <a:r>
              <a:rPr lang="en-AU" baseline="0" dirty="0" smtClean="0"/>
              <a:t> refer to the Priority Investment Approach data as one source of evidence that you might use. </a:t>
            </a:r>
            <a:r>
              <a:rPr lang="en-AU" dirty="0" smtClean="0"/>
              <a:t>Your evidence is likely to include your own information and data from your experience, however this can be given greater context and supported by the</a:t>
            </a:r>
            <a:r>
              <a:rPr lang="en-AU" baseline="0" dirty="0" smtClean="0"/>
              <a:t> data that is now available to you from the Priority Investment Approach. </a:t>
            </a:r>
          </a:p>
          <a:p>
            <a:endParaRPr lang="en-AU" baseline="0" dirty="0" smtClean="0"/>
          </a:p>
          <a:p>
            <a:r>
              <a:rPr lang="en-AU" baseline="0" dirty="0" smtClean="0"/>
              <a:t>So what is the Priority Investment Approach?</a:t>
            </a:r>
            <a:endParaRPr lang="en-AU"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2</a:t>
            </a:fld>
            <a:endParaRPr lang="en-AU" dirty="0"/>
          </a:p>
        </p:txBody>
      </p:sp>
    </p:spTree>
    <p:extLst>
      <p:ext uri="{BB962C8B-B14F-4D97-AF65-F5344CB8AC3E}">
        <p14:creationId xmlns:p14="http://schemas.microsoft.com/office/powerpoint/2010/main" val="1334242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i="0" dirty="0" smtClean="0">
                <a:solidFill>
                  <a:srgbClr val="FF0000"/>
                </a:solidFill>
              </a:rPr>
              <a:t>We can see here that</a:t>
            </a:r>
            <a:r>
              <a:rPr lang="en-AU" b="0" i="0" baseline="0" dirty="0" smtClean="0">
                <a:solidFill>
                  <a:srgbClr val="FF0000"/>
                </a:solidFill>
              </a:rPr>
              <a:t> both </a:t>
            </a:r>
          </a:p>
          <a:p>
            <a:pPr marL="228600" indent="-228600">
              <a:buFont typeface="+mj-lt"/>
              <a:buAutoNum type="arabicPeriod"/>
            </a:pPr>
            <a:r>
              <a:rPr lang="en-AU" b="0" i="0" baseline="0" dirty="0" smtClean="0">
                <a:solidFill>
                  <a:srgbClr val="FF0000"/>
                </a:solidFill>
              </a:rPr>
              <a:t>musculoskeletal </a:t>
            </a:r>
            <a:r>
              <a:rPr lang="en-AU" b="0" i="0" baseline="0" dirty="0" smtClean="0">
                <a:solidFill>
                  <a:srgbClr val="FF0000"/>
                </a:solidFill>
              </a:rPr>
              <a:t>conditions and psychological or psychiatric conditions are the two main primary medical conditions. In this case we are looking at</a:t>
            </a:r>
          </a:p>
          <a:p>
            <a:pPr marL="228600" indent="-228600">
              <a:buFont typeface="+mj-lt"/>
              <a:buAutoNum type="arabicPeriod"/>
            </a:pPr>
            <a:r>
              <a:rPr lang="en-AU" b="0" i="0" baseline="0" dirty="0" smtClean="0">
                <a:solidFill>
                  <a:srgbClr val="FF0000"/>
                </a:solidFill>
              </a:rPr>
              <a:t>people receiving Disability Support Pension. By comparing across the four years, we can also see that this number is increasing </a:t>
            </a:r>
          </a:p>
          <a:p>
            <a:pPr marL="228600" indent="-228600">
              <a:buFont typeface="+mj-lt"/>
              <a:buAutoNum type="arabicPeriod"/>
            </a:pPr>
            <a:r>
              <a:rPr lang="en-AU" b="0" i="0" baseline="0" dirty="0" smtClean="0">
                <a:solidFill>
                  <a:srgbClr val="FF0000"/>
                </a:solidFill>
              </a:rPr>
              <a:t>for psychological or psychiatric conditions. </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20</a:t>
            </a:fld>
            <a:endParaRPr lang="en-AU" dirty="0"/>
          </a:p>
        </p:txBody>
      </p:sp>
    </p:spTree>
    <p:extLst>
      <p:ext uri="{BB962C8B-B14F-4D97-AF65-F5344CB8AC3E}">
        <p14:creationId xmlns:p14="http://schemas.microsoft.com/office/powerpoint/2010/main" val="683471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i="0" dirty="0" smtClean="0">
                <a:solidFill>
                  <a:srgbClr val="FF0000"/>
                </a:solidFill>
              </a:rPr>
              <a:t>We can use </a:t>
            </a:r>
          </a:p>
          <a:p>
            <a:pPr marL="228600" indent="-228600">
              <a:buFont typeface="+mj-lt"/>
              <a:buAutoNum type="arabicPeriod"/>
            </a:pPr>
            <a:r>
              <a:rPr lang="en-AU" b="0" i="0" dirty="0" smtClean="0">
                <a:solidFill>
                  <a:srgbClr val="FF0000"/>
                </a:solidFill>
              </a:rPr>
              <a:t>this drop box to compare medical condition to recipients of other benefit types, in this</a:t>
            </a:r>
            <a:r>
              <a:rPr lang="en-AU" b="0" i="0" baseline="0" dirty="0" smtClean="0">
                <a:solidFill>
                  <a:srgbClr val="FF0000"/>
                </a:solidFill>
              </a:rPr>
              <a:t> case we are looking at those receiving Newstart Allowance. In this case, the number of recipients with psychological or psychiatric condition as their primary medical condition is </a:t>
            </a:r>
          </a:p>
          <a:p>
            <a:pPr marL="228600" indent="-228600">
              <a:buFont typeface="+mj-lt"/>
              <a:buAutoNum type="arabicPeriod"/>
            </a:pPr>
            <a:r>
              <a:rPr lang="en-AU" b="0" i="0" baseline="0" dirty="0" smtClean="0">
                <a:solidFill>
                  <a:srgbClr val="FF0000"/>
                </a:solidFill>
              </a:rPr>
              <a:t>decreasing across the years.</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21</a:t>
            </a:fld>
            <a:endParaRPr lang="en-AU" dirty="0"/>
          </a:p>
        </p:txBody>
      </p:sp>
    </p:spTree>
    <p:extLst>
      <p:ext uri="{BB962C8B-B14F-4D97-AF65-F5344CB8AC3E}">
        <p14:creationId xmlns:p14="http://schemas.microsoft.com/office/powerpoint/2010/main" val="563133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b="0" i="0" dirty="0" smtClean="0">
                <a:solidFill>
                  <a:srgbClr val="FF0000"/>
                </a:solidFill>
              </a:rPr>
              <a:t>By looking at all recipients, regardless of the type of benefit</a:t>
            </a:r>
            <a:r>
              <a:rPr lang="en-AU" b="0" i="0" baseline="0" dirty="0" smtClean="0">
                <a:solidFill>
                  <a:srgbClr val="FF0000"/>
                </a:solidFill>
              </a:rPr>
              <a:t> </a:t>
            </a:r>
          </a:p>
          <a:p>
            <a:pPr marL="228600" indent="-228600">
              <a:buFont typeface="+mj-lt"/>
              <a:buAutoNum type="arabicPeriod"/>
            </a:pPr>
            <a:r>
              <a:rPr lang="en-AU" b="0" i="0" baseline="0" dirty="0" smtClean="0">
                <a:solidFill>
                  <a:srgbClr val="FF0000"/>
                </a:solidFill>
              </a:rPr>
              <a:t>(using ‘total’ figures), we can see that </a:t>
            </a:r>
            <a:r>
              <a:rPr lang="en-AU" b="1" i="0" baseline="0" dirty="0" smtClean="0">
                <a:solidFill>
                  <a:srgbClr val="FF0000"/>
                </a:solidFill>
              </a:rPr>
              <a:t>overall</a:t>
            </a:r>
            <a:r>
              <a:rPr lang="en-AU" b="0" i="0" baseline="0" dirty="0" smtClean="0">
                <a:solidFill>
                  <a:srgbClr val="FF0000"/>
                </a:solidFill>
              </a:rPr>
              <a:t> the number of people whose primary medical condition is psychological or psychiatric in nature, is increasing across the years.</a:t>
            </a:r>
            <a:endParaRPr lang="en-AU" b="0" i="0" dirty="0" smtClean="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22</a:t>
            </a:fld>
            <a:endParaRPr lang="en-AU" dirty="0"/>
          </a:p>
        </p:txBody>
      </p:sp>
    </p:spTree>
    <p:extLst>
      <p:ext uri="{BB962C8B-B14F-4D97-AF65-F5344CB8AC3E}">
        <p14:creationId xmlns:p14="http://schemas.microsoft.com/office/powerpoint/2010/main" val="1335309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Before</a:t>
            </a:r>
            <a:r>
              <a:rPr lang="en-AU" baseline="0" dirty="0" smtClean="0"/>
              <a:t> we break, I would just like to note that there are a number of other datasets that may be of interest. </a:t>
            </a:r>
            <a:r>
              <a:rPr lang="en-AU" dirty="0" smtClean="0"/>
              <a:t>The National Centre for Longitudinal Data runs</a:t>
            </a:r>
            <a:r>
              <a:rPr lang="en-AU" baseline="0" dirty="0" smtClean="0"/>
              <a:t> four longitudinal research studies. These datasets contain information that might also be relevant to you particularly if you are looking for information around children, indigenous families or refugees. </a:t>
            </a:r>
          </a:p>
          <a:p>
            <a:r>
              <a:rPr lang="en-AU" baseline="0" dirty="0" smtClean="0"/>
              <a:t>There is information at the sign in table for you to take with you. I am also happy to talk with you about the potential data available from these studies that might help you in your application. </a:t>
            </a: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23</a:t>
            </a:fld>
            <a:endParaRPr lang="en-AU" dirty="0"/>
          </a:p>
        </p:txBody>
      </p:sp>
    </p:spTree>
    <p:extLst>
      <p:ext uri="{BB962C8B-B14F-4D97-AF65-F5344CB8AC3E}">
        <p14:creationId xmlns:p14="http://schemas.microsoft.com/office/powerpoint/2010/main" val="1961198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smtClean="0">
                <a:solidFill>
                  <a:srgbClr val="FF0000"/>
                </a:solidFill>
              </a:rPr>
              <a:t>The</a:t>
            </a:r>
            <a:r>
              <a:rPr lang="en-AU" b="0" i="0" baseline="0" dirty="0" smtClean="0">
                <a:solidFill>
                  <a:srgbClr val="FF0000"/>
                </a:solidFill>
              </a:rPr>
              <a:t> following session will provide some basic instructions on how to use TableBuilder, including some of the features and formatting options, using a number of research questions as examples. This session runs for approximately 15-20 minutes. I also have a list of the available variables and categories in the dataset for you to refer to in the break if you like.</a:t>
            </a:r>
            <a:endParaRPr lang="en-AU" b="0" i="0" dirty="0" smtClean="0">
              <a:solidFill>
                <a:srgbClr val="FF0000"/>
              </a:solidFill>
            </a:endParaRPr>
          </a:p>
          <a:p>
            <a:r>
              <a:rPr lang="en-AU" dirty="0" smtClean="0"/>
              <a:t>Are there any</a:t>
            </a:r>
            <a:r>
              <a:rPr lang="en-AU" baseline="0" dirty="0" smtClean="0"/>
              <a:t> questions from this session?</a:t>
            </a:r>
          </a:p>
          <a:p>
            <a:endParaRPr lang="en-AU" baseline="0" dirty="0" smtClean="0"/>
          </a:p>
          <a:p>
            <a:r>
              <a:rPr lang="en-AU" baseline="0" dirty="0" smtClean="0"/>
              <a:t>Before we break, we are looking to understand the demand for a service that connects organisations in the community to researchers and data analysts. We will be sending you a link to invite you to take part in a survey that asks you what you would want that service to look like. If you don’t want to receive this invite, please come and let me know.</a:t>
            </a: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24</a:t>
            </a:fld>
            <a:endParaRPr lang="en-AU" dirty="0"/>
          </a:p>
        </p:txBody>
      </p:sp>
    </p:spTree>
    <p:extLst>
      <p:ext uri="{BB962C8B-B14F-4D97-AF65-F5344CB8AC3E}">
        <p14:creationId xmlns:p14="http://schemas.microsoft.com/office/powerpoint/2010/main" val="108904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bg1"/>
                </a:solidFill>
                <a:latin typeface="Times New Roman" panose="02020603050405020304" pitchFamily="18" charset="0"/>
                <a:cs typeface="Times New Roman" panose="02020603050405020304" pitchFamily="18" charset="0"/>
              </a:rPr>
              <a:t>The Australian Priority Investment Approach to Welfare (PIA) policy initiative was established as part of the 2015-16 Budget</a:t>
            </a:r>
          </a:p>
          <a:p>
            <a:pPr marL="0" indent="0">
              <a:buFont typeface="Arial" panose="020B0604020202020204" pitchFamily="34" charset="0"/>
              <a:buNone/>
            </a:pPr>
            <a:r>
              <a:rPr lang="en-AU" b="1" dirty="0" smtClean="0"/>
              <a:t>What is it?</a:t>
            </a:r>
          </a:p>
          <a:p>
            <a:pPr marL="617538" lvl="1" indent="-342900">
              <a:buFont typeface="Arial" panose="020B0604020202020204" pitchFamily="34" charset="0"/>
              <a:buChar char="•"/>
            </a:pPr>
            <a:r>
              <a:rPr lang="en-AU" dirty="0" smtClean="0"/>
              <a:t>The Priority Investment Approach, or PIA, uses data analysis to identify groups at risk of long-term welfare dependence and uses insights from the data to find innovative ways to help more Australians live independently, reducing their need for welfare.</a:t>
            </a:r>
          </a:p>
          <a:p>
            <a:pPr marL="617538" lvl="1" indent="-342900">
              <a:buFont typeface="Arial" panose="020B0604020202020204" pitchFamily="34" charset="0"/>
              <a:buChar char="•"/>
            </a:pPr>
            <a:r>
              <a:rPr lang="en-AU" dirty="0" smtClean="0"/>
              <a:t>The PIA data includes administrative data collected for the purpose of recording eligibility for benefits, service delivery activities and payments.</a:t>
            </a:r>
          </a:p>
        </p:txBody>
      </p:sp>
      <p:sp>
        <p:nvSpPr>
          <p:cNvPr id="4" name="Slide Number Placeholder 3"/>
          <p:cNvSpPr>
            <a:spLocks noGrp="1"/>
          </p:cNvSpPr>
          <p:nvPr>
            <p:ph type="sldNum" sz="quarter" idx="10"/>
          </p:nvPr>
        </p:nvSpPr>
        <p:spPr/>
        <p:txBody>
          <a:bodyPr/>
          <a:lstStyle/>
          <a:p>
            <a:fld id="{CE4F91A0-5B0B-4321-B2CD-795B1F6DDCB2}" type="slidenum">
              <a:rPr lang="en-AU" smtClean="0"/>
              <a:t>3</a:t>
            </a:fld>
            <a:endParaRPr lang="en-AU" dirty="0"/>
          </a:p>
        </p:txBody>
      </p:sp>
    </p:spTree>
    <p:extLst>
      <p:ext uri="{BB962C8B-B14F-4D97-AF65-F5344CB8AC3E}">
        <p14:creationId xmlns:p14="http://schemas.microsoft.com/office/powerpoint/2010/main" val="249624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bg1"/>
                </a:solidFill>
                <a:latin typeface="Times New Roman" panose="02020603050405020304" pitchFamily="18" charset="0"/>
                <a:cs typeface="Times New Roman" panose="02020603050405020304" pitchFamily="18" charset="0"/>
              </a:rPr>
              <a:t>The PIA data includes 14 years of information about payment recipients over 56 quarterly snapshots</a:t>
            </a:r>
          </a:p>
          <a:p>
            <a:pPr marL="0" indent="0">
              <a:buFont typeface="Arial" panose="020B0604020202020204" pitchFamily="34" charset="0"/>
              <a:buNone/>
            </a:pPr>
            <a:r>
              <a:rPr lang="en-AU" b="1" dirty="0" smtClean="0"/>
              <a:t>What is in it?</a:t>
            </a:r>
          </a:p>
          <a:p>
            <a:pPr marL="617538" lvl="1" indent="-342900">
              <a:buFont typeface="Arial" panose="020B0604020202020204" pitchFamily="34" charset="0"/>
              <a:buChar char="•"/>
            </a:pPr>
            <a:r>
              <a:rPr lang="en-AU" dirty="0" smtClean="0"/>
              <a:t>The data is a series of quarterly snapshots taken from the   July-September 2001 quarter to the April-June 2015 quarter.</a:t>
            </a:r>
          </a:p>
          <a:p>
            <a:pPr marL="617538" lvl="1" indent="-342900">
              <a:buFont typeface="Arial" panose="020B0604020202020204" pitchFamily="34" charset="0"/>
              <a:buChar char="•"/>
            </a:pPr>
            <a:r>
              <a:rPr lang="en-AU" dirty="0" smtClean="0"/>
              <a:t>The data contains information about those people who have received one of 21 benefits including Aged Pension, Disability Support Pension, Newstart Allowance and Carer Payment.</a:t>
            </a:r>
          </a:p>
          <a:p>
            <a:pPr marL="617538" lvl="1" indent="-342900">
              <a:buFont typeface="Arial" panose="020B0604020202020204" pitchFamily="34" charset="0"/>
              <a:buChar char="•"/>
            </a:pPr>
            <a:r>
              <a:rPr lang="en-AU" dirty="0" smtClean="0"/>
              <a:t>The de-identified information includes demographic and geographical information, as well as information relating to accommodation, primary medical conditions, education and income.</a:t>
            </a:r>
          </a:p>
          <a:p>
            <a:pPr marL="617538" lvl="1" indent="-342900">
              <a:buFont typeface="Arial" panose="020B0604020202020204" pitchFamily="34" charset="0"/>
              <a:buChar char="•"/>
            </a:pPr>
            <a:r>
              <a:rPr lang="en-AU" dirty="0" smtClean="0"/>
              <a:t>Demographic variables of the partner are also available for some of the recipients.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4</a:t>
            </a:fld>
            <a:endParaRPr lang="en-AU" dirty="0"/>
          </a:p>
        </p:txBody>
      </p:sp>
    </p:spTree>
    <p:extLst>
      <p:ext uri="{BB962C8B-B14F-4D97-AF65-F5344CB8AC3E}">
        <p14:creationId xmlns:p14="http://schemas.microsoft.com/office/powerpoint/2010/main" val="3384247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bg1"/>
                </a:solidFill>
                <a:latin typeface="Times New Roman" panose="02020603050405020304" pitchFamily="18" charset="0"/>
                <a:cs typeface="Times New Roman" panose="02020603050405020304" pitchFamily="18" charset="0"/>
              </a:rPr>
              <a:t>Part of the PIA policy is to provide access to the data to help improve the lives of Australians who are receiving welfare</a:t>
            </a:r>
          </a:p>
          <a:p>
            <a:pPr marL="0" indent="0">
              <a:buFont typeface="Arial" panose="020B0604020202020204" pitchFamily="34" charset="0"/>
              <a:buNone/>
            </a:pPr>
            <a:r>
              <a:rPr lang="en-AU" b="1" dirty="0" smtClean="0"/>
              <a:t>Where is it?</a:t>
            </a:r>
          </a:p>
          <a:p>
            <a:pPr marL="617538" lvl="1" indent="-342900">
              <a:buFont typeface="Arial" panose="020B0604020202020204" pitchFamily="34" charset="0"/>
              <a:buChar char="•"/>
            </a:pPr>
            <a:r>
              <a:rPr lang="en-AU" dirty="0" smtClean="0"/>
              <a:t>In September 2016 the then Minister for Social Services announced a plan to allow researchers limited access to PIA data. </a:t>
            </a:r>
          </a:p>
          <a:p>
            <a:pPr marL="617538" lvl="1" indent="-342900">
              <a:buFont typeface="Arial" panose="020B0604020202020204" pitchFamily="34" charset="0"/>
              <a:buChar char="•"/>
            </a:pPr>
            <a:r>
              <a:rPr lang="en-AU" dirty="0" smtClean="0"/>
              <a:t>There are three points of access that differ by level of information provided, as well as cost and ease of access. </a:t>
            </a:r>
          </a:p>
          <a:p>
            <a:pPr marL="617538" lvl="1" indent="-342900">
              <a:buFont typeface="Arial" panose="020B0604020202020204" pitchFamily="34" charset="0"/>
              <a:buChar char="•"/>
            </a:pPr>
            <a:r>
              <a:rPr lang="en-AU" dirty="0" smtClean="0"/>
              <a:t>For example, those researchers who have a high level of skill and need more detailed information for their research, can apply for access to the secure enclave (SURE). </a:t>
            </a:r>
          </a:p>
          <a:p>
            <a:pPr marL="617538" lvl="1" indent="-342900">
              <a:buFont typeface="Arial" panose="020B0604020202020204" pitchFamily="34" charset="0"/>
              <a:buChar char="•"/>
            </a:pPr>
            <a:r>
              <a:rPr lang="en-AU" dirty="0" smtClean="0"/>
              <a:t>For others, TableBuilder provides non-restricted access to less detailed information with free registration</a:t>
            </a:r>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5</a:t>
            </a:fld>
            <a:endParaRPr lang="en-AU" dirty="0"/>
          </a:p>
        </p:txBody>
      </p:sp>
    </p:spTree>
    <p:extLst>
      <p:ext uri="{BB962C8B-B14F-4D97-AF65-F5344CB8AC3E}">
        <p14:creationId xmlns:p14="http://schemas.microsoft.com/office/powerpoint/2010/main" val="406009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This table is a very brief overview of the three access points for the PIA data. It shows the range of access types we have developed, to reflect the range of possible uses and users we expect to be interested in the PIA data. I would like to point out the relative accessibility of the Tablebuilder </a:t>
            </a:r>
          </a:p>
          <a:p>
            <a:pPr marL="228600" indent="-228600">
              <a:buFont typeface="+mj-lt"/>
              <a:buAutoNum type="arabicPeriod"/>
            </a:pPr>
            <a:r>
              <a:rPr lang="en-AU" sz="1200" kern="1200" dirty="0" smtClean="0">
                <a:solidFill>
                  <a:schemeClr val="tx1"/>
                </a:solidFill>
                <a:effectLst/>
                <a:latin typeface="+mn-lt"/>
                <a:ea typeface="+mn-ea"/>
                <a:cs typeface="+mn-cs"/>
              </a:rPr>
              <a:t>(i.e., free registration and unrestricted access) and also some of the key differences in how the data has been </a:t>
            </a:r>
            <a:r>
              <a:rPr lang="en-AU" sz="1200" kern="1200" dirty="0" smtClean="0">
                <a:solidFill>
                  <a:schemeClr val="tx1"/>
                </a:solidFill>
                <a:effectLst/>
                <a:latin typeface="+mn-lt"/>
                <a:ea typeface="+mn-ea"/>
                <a:cs typeface="+mn-cs"/>
              </a:rPr>
              <a:t>made confidential </a:t>
            </a:r>
            <a:r>
              <a:rPr lang="en-AU" sz="1200" kern="1200" dirty="0" smtClean="0">
                <a:solidFill>
                  <a:schemeClr val="tx1"/>
                </a:solidFill>
                <a:effectLst/>
                <a:latin typeface="+mn-lt"/>
                <a:ea typeface="+mn-ea"/>
                <a:cs typeface="+mn-cs"/>
              </a:rPr>
              <a:t>for privacy purposes. For example, you can see there are </a:t>
            </a:r>
          </a:p>
          <a:p>
            <a:pPr marL="228600" indent="-228600">
              <a:buFont typeface="+mj-lt"/>
              <a:buAutoNum type="arabicPeriod"/>
            </a:pPr>
            <a:r>
              <a:rPr lang="en-AU" sz="1200" kern="1200" dirty="0" smtClean="0">
                <a:solidFill>
                  <a:schemeClr val="tx1"/>
                </a:solidFill>
                <a:effectLst/>
                <a:latin typeface="+mn-lt"/>
                <a:ea typeface="+mn-ea"/>
                <a:cs typeface="+mn-cs"/>
              </a:rPr>
              <a:t>less variables in TableBuilder compared to the PIA data that is available in the Secure Enclave of SURE and that the date and geographic information is less specific. For example, </a:t>
            </a:r>
          </a:p>
          <a:p>
            <a:pPr marL="228600" indent="-228600">
              <a:buFont typeface="+mj-lt"/>
              <a:buAutoNum type="arabicPeriod"/>
            </a:pPr>
            <a:r>
              <a:rPr lang="en-AU" sz="1200" kern="1200" dirty="0" smtClean="0">
                <a:solidFill>
                  <a:schemeClr val="tx1"/>
                </a:solidFill>
                <a:effectLst/>
                <a:latin typeface="+mn-lt"/>
                <a:ea typeface="+mn-ea"/>
                <a:cs typeface="+mn-cs"/>
              </a:rPr>
              <a:t>country of birth is only shown by region in TableBuilder whereas the specific country is shown in SURE. </a:t>
            </a: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6</a:t>
            </a:fld>
            <a:endParaRPr lang="en-AU" dirty="0"/>
          </a:p>
        </p:txBody>
      </p:sp>
    </p:spTree>
    <p:extLst>
      <p:ext uri="{BB962C8B-B14F-4D97-AF65-F5344CB8AC3E}">
        <p14:creationId xmlns:p14="http://schemas.microsoft.com/office/powerpoint/2010/main" val="406964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smtClean="0"/>
              <a:t>As this data is publicly accessible, a number of steps have been taken to ensure privacy is maintained.</a:t>
            </a:r>
            <a:r>
              <a:rPr lang="en-AU" baseline="0" dirty="0" smtClean="0"/>
              <a:t> So let’s look at what is NOT in it. </a:t>
            </a:r>
            <a:endParaRPr lang="en-AU" dirty="0" smtClean="0"/>
          </a:p>
          <a:p>
            <a:pPr marL="228600" indent="-228600">
              <a:buFont typeface="+mj-lt"/>
              <a:buAutoNum type="arabicPeriod"/>
            </a:pPr>
            <a:r>
              <a:rPr lang="en-AU" dirty="0" smtClean="0"/>
              <a:t>There are Fewer Variables. There are 38 variables in TableBuilder as opposed to the 60 that are available in the secure environment</a:t>
            </a:r>
            <a:r>
              <a:rPr lang="en-AU" baseline="0" dirty="0" smtClean="0"/>
              <a:t> of SURE.</a:t>
            </a:r>
            <a:endParaRPr lang="en-AU" dirty="0" smtClean="0"/>
          </a:p>
          <a:p>
            <a:pPr marL="228600" indent="-228600">
              <a:buFont typeface="+mj-lt"/>
              <a:buAutoNum type="arabicPeriod"/>
            </a:pPr>
            <a:r>
              <a:rPr lang="en-AU" dirty="0" smtClean="0"/>
              <a:t>There is Less Detail. Some variables</a:t>
            </a:r>
            <a:r>
              <a:rPr lang="en-AU" baseline="0" dirty="0" smtClean="0"/>
              <a:t> have been modified, for example a date might be available as year only in TableBuilder where it is available as month and year in the secure enclave.</a:t>
            </a:r>
            <a:endParaRPr lang="en-AU" dirty="0" smtClean="0"/>
          </a:p>
          <a:p>
            <a:pPr marL="228600" indent="-228600">
              <a:buFont typeface="+mj-lt"/>
              <a:buAutoNum type="arabicPeriod"/>
            </a:pPr>
            <a:r>
              <a:rPr lang="en-AU" dirty="0" smtClean="0"/>
              <a:t>There are Fewer People. TableBuilder uses a 5% sample of the original PIA dataset. This</a:t>
            </a:r>
            <a:r>
              <a:rPr lang="en-AU" baseline="0" dirty="0" smtClean="0"/>
              <a:t> is large enough to provide a representative subsample of the whole population while maintaining individual privacy. </a:t>
            </a:r>
            <a:r>
              <a:rPr lang="en-AU" dirty="0" smtClean="0"/>
              <a:t>One</a:t>
            </a:r>
            <a:r>
              <a:rPr lang="en-AU" baseline="0" dirty="0" smtClean="0"/>
              <a:t> implication of this is that </a:t>
            </a:r>
            <a:r>
              <a:rPr lang="en-AU" dirty="0" smtClean="0"/>
              <a:t>if you are reporting population estimates</a:t>
            </a:r>
            <a:r>
              <a:rPr lang="en-AU" baseline="0" dirty="0" smtClean="0"/>
              <a:t> in your grant application, you will need to multiply the figures in the table by 20. </a:t>
            </a:r>
            <a:endParaRPr lang="en-AU" b="1" i="1"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7</a:t>
            </a:fld>
            <a:endParaRPr lang="en-AU" dirty="0"/>
          </a:p>
        </p:txBody>
      </p:sp>
    </p:spTree>
    <p:extLst>
      <p:ext uri="{BB962C8B-B14F-4D97-AF65-F5344CB8AC3E}">
        <p14:creationId xmlns:p14="http://schemas.microsoft.com/office/powerpoint/2010/main" val="2697075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AU" dirty="0" smtClean="0"/>
              <a:t>TableBuilder is good for a wide range of data analysis expertise. Some people here</a:t>
            </a:r>
            <a:r>
              <a:rPr lang="en-AU" baseline="0" dirty="0" smtClean="0"/>
              <a:t> are likely to be analysts or researchers and have experience in working with population data, perhaps even have experience with TableBuilder using other datasets</a:t>
            </a:r>
          </a:p>
          <a:p>
            <a:pPr marL="685800" lvl="1" indent="-228600">
              <a:buFont typeface="Arial" panose="020B0604020202020204" pitchFamily="34" charset="0"/>
              <a:buChar char="•"/>
            </a:pPr>
            <a:r>
              <a:rPr lang="en-AU" b="0" i="0" baseline="0" dirty="0" smtClean="0">
                <a:solidFill>
                  <a:srgbClr val="FF0000"/>
                </a:solidFill>
              </a:rPr>
              <a:t>Some people here are likely to have no research experience and not be familiar with working with population data at all.</a:t>
            </a:r>
          </a:p>
          <a:p>
            <a:pPr marL="685800" lvl="1" indent="-228600">
              <a:buFont typeface="Arial" panose="020B0604020202020204" pitchFamily="34" charset="0"/>
              <a:buChar char="•"/>
            </a:pPr>
            <a:r>
              <a:rPr lang="en-AU" b="0" i="0" baseline="0" dirty="0" smtClean="0">
                <a:solidFill>
                  <a:srgbClr val="FF0000"/>
                </a:solidFill>
              </a:rPr>
              <a:t>Due to it’s user interface, TableBuilder suits both of these populations. </a:t>
            </a:r>
          </a:p>
          <a:p>
            <a:pPr marL="228600" indent="-228600">
              <a:buFont typeface="+mj-lt"/>
              <a:buAutoNum type="arabicPeriod"/>
            </a:pPr>
            <a:r>
              <a:rPr lang="en-AU" b="0" i="0" baseline="0" dirty="0" smtClean="0">
                <a:solidFill>
                  <a:srgbClr val="FF0000"/>
                </a:solidFill>
              </a:rPr>
              <a:t>While the 5% serves to protect individual privacy, it does allow for reportable estimates that can be used in reports and grant applications.</a:t>
            </a:r>
            <a:endParaRPr lang="en-AU" b="0" i="0" dirty="0">
              <a:solidFill>
                <a:srgbClr val="FF0000"/>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8</a:t>
            </a:fld>
            <a:endParaRPr lang="en-AU" dirty="0"/>
          </a:p>
        </p:txBody>
      </p:sp>
    </p:spTree>
    <p:extLst>
      <p:ext uri="{BB962C8B-B14F-4D97-AF65-F5344CB8AC3E}">
        <p14:creationId xmlns:p14="http://schemas.microsoft.com/office/powerpoint/2010/main" val="772357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b="1" dirty="0" smtClean="0"/>
              <a:t>Who it is meant for?</a:t>
            </a:r>
          </a:p>
          <a:p>
            <a:pPr marL="0" indent="0">
              <a:buFont typeface="+mj-lt"/>
              <a:buNone/>
            </a:pPr>
            <a:r>
              <a:rPr lang="en-AU" dirty="0" smtClean="0"/>
              <a:t>Users are expected to include teachers and students</a:t>
            </a:r>
            <a:r>
              <a:rPr lang="en-AU" baseline="0" dirty="0" smtClean="0"/>
              <a:t> in an educational context, journalists preparing data for reports, as well as academics and NGO’s looking for data to use in their grant applications. </a:t>
            </a:r>
          </a:p>
          <a:p>
            <a:pPr marL="228600" indent="-228600">
              <a:buFont typeface="+mj-lt"/>
              <a:buAutoNum type="arabicPeriod"/>
            </a:pPr>
            <a:r>
              <a:rPr lang="en-AU" baseline="0" dirty="0" smtClean="0"/>
              <a:t>We will look at some examples of both tables and graphs at the end of this session and we will work through how to create and download both tables and graphs in the next session. </a:t>
            </a: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9</a:t>
            </a:fld>
            <a:endParaRPr lang="en-AU" dirty="0"/>
          </a:p>
        </p:txBody>
      </p:sp>
    </p:spTree>
    <p:extLst>
      <p:ext uri="{BB962C8B-B14F-4D97-AF65-F5344CB8AC3E}">
        <p14:creationId xmlns:p14="http://schemas.microsoft.com/office/powerpoint/2010/main" val="886063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79268" y="3429000"/>
            <a:ext cx="6120000" cy="1081383"/>
          </a:xfrm>
        </p:spPr>
        <p:txBody>
          <a:bodyPr anchor="t" anchorCtr="0"/>
          <a:lstStyle>
            <a:lvl1pPr>
              <a:lnSpc>
                <a:spcPct val="80000"/>
              </a:lnSpc>
              <a:defRPr sz="4400">
                <a:solidFill>
                  <a:schemeClr val="bg1"/>
                </a:solidFill>
              </a:defRPr>
            </a:lvl1pPr>
          </a:lstStyle>
          <a:p>
            <a:r>
              <a:rPr lang="en-US" dirty="0" smtClean="0"/>
              <a:t>Click to add presentation title</a:t>
            </a:r>
            <a:endParaRPr lang="en-AU" dirty="0"/>
          </a:p>
        </p:txBody>
      </p:sp>
      <p:sp>
        <p:nvSpPr>
          <p:cNvPr id="3" name="Subtitle 2"/>
          <p:cNvSpPr>
            <a:spLocks noGrp="1"/>
          </p:cNvSpPr>
          <p:nvPr>
            <p:ph type="subTitle" idx="1" hasCustomPrompt="1"/>
          </p:nvPr>
        </p:nvSpPr>
        <p:spPr>
          <a:xfrm>
            <a:off x="579268" y="4562388"/>
            <a:ext cx="6120000" cy="1080000"/>
          </a:xfrm>
        </p:spPr>
        <p:txBody>
          <a:bodyPr/>
          <a:lstStyle>
            <a:lvl1pPr marL="0" indent="0" algn="l">
              <a:lnSpc>
                <a:spcPct val="100000"/>
              </a:lnSpc>
              <a:spcBef>
                <a:spcPts val="0"/>
              </a:spcBef>
              <a:buNone/>
              <a:defRPr sz="16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AU" dirty="0"/>
          </a:p>
        </p:txBody>
      </p:sp>
    </p:spTree>
    <p:extLst>
      <p:ext uri="{BB962C8B-B14F-4D97-AF65-F5344CB8AC3E}">
        <p14:creationId xmlns:p14="http://schemas.microsoft.com/office/powerpoint/2010/main" val="217584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dirty="0"/>
          </a:p>
        </p:txBody>
      </p:sp>
      <p:sp>
        <p:nvSpPr>
          <p:cNvPr id="4" name="Date Placeholder 3"/>
          <p:cNvSpPr>
            <a:spLocks noGrp="1"/>
          </p:cNvSpPr>
          <p:nvPr>
            <p:ph type="dt" sz="half" idx="10"/>
          </p:nvPr>
        </p:nvSpPr>
        <p:spPr/>
        <p:txBody>
          <a:bodyPr/>
          <a:lstStyle/>
          <a:p>
            <a:fld id="{95A2D144-12CD-414A-9CF4-09B0361B760B}" type="datetime1">
              <a:rPr lang="en-AU" smtClean="0"/>
              <a:t>2/03/2018</a:t>
            </a:fld>
            <a:endParaRPr lang="en-AU" dirty="0"/>
          </a:p>
        </p:txBody>
      </p:sp>
      <p:sp>
        <p:nvSpPr>
          <p:cNvPr id="5" name="Footer Placeholder 4"/>
          <p:cNvSpPr>
            <a:spLocks noGrp="1"/>
          </p:cNvSpPr>
          <p:nvPr>
            <p:ph type="ftr" sz="quarter" idx="11"/>
          </p:nvPr>
        </p:nvSpPr>
        <p:spPr/>
        <p:txBody>
          <a:body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9" name="Picture Placeholder 8"/>
          <p:cNvSpPr>
            <a:spLocks noGrp="1"/>
          </p:cNvSpPr>
          <p:nvPr>
            <p:ph type="pic" sz="quarter" idx="14"/>
          </p:nvPr>
        </p:nvSpPr>
        <p:spPr>
          <a:xfrm>
            <a:off x="585926" y="1529176"/>
            <a:ext cx="7974000" cy="4348096"/>
          </a:xfrm>
          <a:solidFill>
            <a:srgbClr val="B1E4E3"/>
          </a:solidFill>
        </p:spPr>
        <p:txBody>
          <a:bodyPr/>
          <a:lstStyle>
            <a:lvl1pPr>
              <a:defRPr/>
            </a:lvl1pPr>
          </a:lstStyle>
          <a:p>
            <a:r>
              <a:rPr lang="en-US" dirty="0" smtClean="0"/>
              <a:t>Click icon to add picture</a:t>
            </a:r>
            <a:endParaRPr lang="en-AU" dirty="0"/>
          </a:p>
        </p:txBody>
      </p:sp>
    </p:spTree>
    <p:extLst>
      <p:ext uri="{BB962C8B-B14F-4D97-AF65-F5344CB8AC3E}">
        <p14:creationId xmlns:p14="http://schemas.microsoft.com/office/powerpoint/2010/main" val="40385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BADDA43-6B76-4F43-8966-B944363D2BF7}" type="datetime1">
              <a:rPr lang="en-AU" smtClean="0"/>
              <a:t>2/03/2018</a:t>
            </a:fld>
            <a:endParaRPr lang="en-AU" dirty="0"/>
          </a:p>
        </p:txBody>
      </p:sp>
      <p:sp>
        <p:nvSpPr>
          <p:cNvPr id="4" name="Footer Placeholder 3"/>
          <p:cNvSpPr>
            <a:spLocks noGrp="1"/>
          </p:cNvSpPr>
          <p:nvPr>
            <p:ph type="ftr" sz="quarter" idx="11"/>
          </p:nvPr>
        </p:nvSpPr>
        <p:spPr/>
        <p:txBody>
          <a:bodyPr/>
          <a:lstStyle/>
          <a:p>
            <a:r>
              <a:rPr lang="en-GB" dirty="0" smtClean="0"/>
              <a:t>Insert presentation title in footer</a:t>
            </a:r>
            <a:endParaRPr lang="en-AU" dirty="0"/>
          </a:p>
        </p:txBody>
      </p:sp>
      <p:sp>
        <p:nvSpPr>
          <p:cNvPr id="5" name="Slide Number Placeholder 4"/>
          <p:cNvSpPr>
            <a:spLocks noGrp="1"/>
          </p:cNvSpPr>
          <p:nvPr>
            <p:ph type="sldNum" sz="quarter" idx="12"/>
          </p:nvPr>
        </p:nvSpPr>
        <p:spPr/>
        <p:txBody>
          <a:bodyPr/>
          <a:lstStyle/>
          <a:p>
            <a:fld id="{EF10AA22-7383-4F49-87C9-FE0A84CB7966}" type="slidenum">
              <a:rPr lang="en-AU" smtClean="0"/>
              <a:t>‹#›</a:t>
            </a:fld>
            <a:endParaRPr lang="en-AU" dirty="0"/>
          </a:p>
        </p:txBody>
      </p:sp>
    </p:spTree>
    <p:extLst>
      <p:ext uri="{BB962C8B-B14F-4D97-AF65-F5344CB8AC3E}">
        <p14:creationId xmlns:p14="http://schemas.microsoft.com/office/powerpoint/2010/main" val="3630083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21242855-3E19-4B56-9B63-C1E593F9A15F}" type="datetime1">
              <a:rPr lang="en-AU" smtClean="0"/>
              <a:pPr/>
              <a:t>2/03/2018</a:t>
            </a:fld>
            <a:endParaRPr lang="en-AU" dirty="0"/>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48753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79268" y="3987307"/>
            <a:ext cx="6120000" cy="2160000"/>
          </a:xfrm>
        </p:spPr>
        <p:txBody>
          <a:bodyPr anchor="t" anchorCtr="0"/>
          <a:lstStyle>
            <a:lvl1pPr>
              <a:lnSpc>
                <a:spcPct val="80000"/>
              </a:lnSpc>
              <a:defRPr sz="4400">
                <a:solidFill>
                  <a:schemeClr val="tx1"/>
                </a:solidFill>
              </a:defRPr>
            </a:lvl1pPr>
          </a:lstStyle>
          <a:p>
            <a:r>
              <a:rPr lang="en-US" dirty="0" smtClean="0"/>
              <a:t>Click to add section 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416AD5A6-884D-4BBA-9C04-1299DB54BBE1}" type="datetime1">
              <a:rPr lang="en-AU" smtClean="0"/>
              <a:t>2/03/2018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260911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cxnSp>
        <p:nvCxnSpPr>
          <p:cNvPr id="9" name="Straight Connector 8"/>
          <p:cNvCxnSpPr/>
          <p:nvPr userDrawn="1"/>
        </p:nvCxnSpPr>
        <p:spPr>
          <a:xfrm>
            <a:off x="0" y="6359034"/>
            <a:ext cx="9144000" cy="0"/>
          </a:xfrm>
          <a:prstGeom prst="line">
            <a:avLst/>
          </a:prstGeom>
          <a:ln w="57150">
            <a:solidFill>
              <a:srgbClr val="00B0B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579268" y="1754076"/>
            <a:ext cx="6120000" cy="2160000"/>
          </a:xfrm>
        </p:spPr>
        <p:txBody>
          <a:bodyPr anchor="t" anchorCtr="0"/>
          <a:lstStyle>
            <a:lvl1pPr>
              <a:lnSpc>
                <a:spcPct val="80000"/>
              </a:lnSpc>
              <a:defRPr sz="4400">
                <a:solidFill>
                  <a:schemeClr val="tx1"/>
                </a:solidFill>
              </a:defRPr>
            </a:lvl1pPr>
          </a:lstStyle>
          <a:p>
            <a:r>
              <a:rPr lang="en-US" dirty="0" smtClean="0"/>
              <a:t>Click to add section 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5D14903A-FB95-4247-A56B-87C17A2A86F1}" type="datetime1">
              <a:rPr lang="en-AU" smtClean="0"/>
              <a:t>2/03/2018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46625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Breakout">
    <p:spTree>
      <p:nvGrpSpPr>
        <p:cNvPr id="1" name=""/>
        <p:cNvGrpSpPr/>
        <p:nvPr/>
      </p:nvGrpSpPr>
      <p:grpSpPr>
        <a:xfrm>
          <a:off x="0" y="0"/>
          <a:ext cx="0" cy="0"/>
          <a:chOff x="0" y="0"/>
          <a:chExt cx="0" cy="0"/>
        </a:xfrm>
      </p:grpSpPr>
      <p:sp>
        <p:nvSpPr>
          <p:cNvPr id="8" name="Rectangle 7"/>
          <p:cNvSpPr/>
          <p:nvPr userDrawn="1"/>
        </p:nvSpPr>
        <p:spPr>
          <a:xfrm>
            <a:off x="0" y="0"/>
            <a:ext cx="9144000" cy="6332400"/>
          </a:xfrm>
          <a:prstGeom prst="rect">
            <a:avLst/>
          </a:prstGeom>
          <a:solidFill>
            <a:srgbClr val="B1E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579268" y="720313"/>
            <a:ext cx="7200000" cy="5164549"/>
          </a:xfrm>
        </p:spPr>
        <p:txBody>
          <a:bodyPr anchor="t" anchorCtr="0"/>
          <a:lstStyle>
            <a:lvl1pPr>
              <a:lnSpc>
                <a:spcPct val="110000"/>
              </a:lnSpc>
              <a:defRPr sz="4000" i="1">
                <a:solidFill>
                  <a:schemeClr val="accent1"/>
                </a:solidFill>
              </a:defRPr>
            </a:lvl1pPr>
          </a:lstStyle>
          <a:p>
            <a:r>
              <a:rPr lang="en-US" dirty="0" smtClean="0"/>
              <a:t>Click to add text</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72DB4F3A-8A16-47A2-8369-DC0CD9C8F65D}" type="datetime1">
              <a:rPr lang="en-AU" smtClean="0"/>
              <a:t>2/03/2018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43153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End">
    <p:spTree>
      <p:nvGrpSpPr>
        <p:cNvPr id="1" name=""/>
        <p:cNvGrpSpPr/>
        <p:nvPr/>
      </p:nvGrpSpPr>
      <p:grpSpPr>
        <a:xfrm>
          <a:off x="0" y="0"/>
          <a:ext cx="0" cy="0"/>
          <a:chOff x="0" y="0"/>
          <a:chExt cx="0" cy="0"/>
        </a:xfrm>
      </p:grpSpPr>
      <p:sp>
        <p:nvSpPr>
          <p:cNvPr id="9" name="Rectangle 8"/>
          <p:cNvSpPr/>
          <p:nvPr userDrawn="1"/>
        </p:nvSpPr>
        <p:spPr>
          <a:xfrm>
            <a:off x="0" y="0"/>
            <a:ext cx="9144000" cy="633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579268" y="1529174"/>
            <a:ext cx="6120000" cy="1081383"/>
          </a:xfrm>
        </p:spPr>
        <p:txBody>
          <a:bodyPr anchor="b" anchorCtr="0"/>
          <a:lstStyle>
            <a:lvl1pPr>
              <a:lnSpc>
                <a:spcPct val="80000"/>
              </a:lnSpc>
              <a:defRPr sz="6300">
                <a:solidFill>
                  <a:schemeClr val="bg1"/>
                </a:solidFill>
              </a:defRPr>
            </a:lvl1pPr>
          </a:lstStyle>
          <a:p>
            <a:r>
              <a:rPr lang="en-US" dirty="0" smtClean="0"/>
              <a:t>Click to add text</a:t>
            </a:r>
            <a:endParaRPr lang="en-AU" dirty="0"/>
          </a:p>
        </p:txBody>
      </p:sp>
      <p:sp>
        <p:nvSpPr>
          <p:cNvPr id="3" name="Subtitle 2"/>
          <p:cNvSpPr>
            <a:spLocks noGrp="1"/>
          </p:cNvSpPr>
          <p:nvPr>
            <p:ph type="subTitle" idx="1" hasCustomPrompt="1"/>
          </p:nvPr>
        </p:nvSpPr>
        <p:spPr>
          <a:xfrm>
            <a:off x="579268" y="3004846"/>
            <a:ext cx="6120000" cy="1080000"/>
          </a:xfrm>
        </p:spPr>
        <p:txBody>
          <a:bodyPr/>
          <a:lstStyle>
            <a:lvl1pPr marL="0" indent="0" algn="l">
              <a:lnSpc>
                <a:spcPct val="95000"/>
              </a:lnSpc>
              <a:spcBef>
                <a:spcPts val="0"/>
              </a:spcBef>
              <a:buNone/>
              <a:defRPr sz="2500" i="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FB919699-CFCB-4F17-BF24-204C1E5629E7}" type="datetime1">
              <a:rPr lang="en-AU" smtClean="0"/>
              <a:t>2/03/2018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84339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1C71AF29-D7AC-413F-A71F-1A4C42563919}" type="datetime1">
              <a:rPr lang="en-AU" smtClean="0"/>
              <a:t>2/03/2018</a:t>
            </a:fld>
            <a:endParaRPr lang="en-AU" dirty="0"/>
          </a:p>
        </p:txBody>
      </p:sp>
      <p:sp>
        <p:nvSpPr>
          <p:cNvPr id="5" name="Footer Placeholder 4"/>
          <p:cNvSpPr>
            <a:spLocks noGrp="1"/>
          </p:cNvSpPr>
          <p:nvPr>
            <p:ph type="ftr" sz="quarter" idx="11"/>
          </p:nvPr>
        </p:nvSpPr>
        <p:spPr/>
        <p:txBody>
          <a:body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p>
            <a:fld id="{EF10AA22-7383-4F49-87C9-FE0A84CB7966}" type="slidenum">
              <a:rPr lang="en-AU" smtClean="0"/>
              <a:t>‹#›</a:t>
            </a:fld>
            <a:endParaRPr lang="en-AU" dirty="0"/>
          </a:p>
        </p:txBody>
      </p:sp>
    </p:spTree>
    <p:extLst>
      <p:ext uri="{BB962C8B-B14F-4D97-AF65-F5344CB8AC3E}">
        <p14:creationId xmlns:p14="http://schemas.microsoft.com/office/powerpoint/2010/main" val="197089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585927" y="1530000"/>
            <a:ext cx="3785586" cy="4525963"/>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72488" y="1530000"/>
            <a:ext cx="3785586" cy="4525963"/>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Date Placeholder 4"/>
          <p:cNvSpPr>
            <a:spLocks noGrp="1"/>
          </p:cNvSpPr>
          <p:nvPr>
            <p:ph type="dt" sz="half" idx="10"/>
          </p:nvPr>
        </p:nvSpPr>
        <p:spPr/>
        <p:txBody>
          <a:bodyPr/>
          <a:lstStyle/>
          <a:p>
            <a:fld id="{DAE1AE24-7C7A-4F40-B44E-CCEDBCE2F54D}" type="datetime1">
              <a:rPr lang="en-AU" smtClean="0"/>
              <a:t>2/03/2018</a:t>
            </a:fld>
            <a:endParaRPr lang="en-AU" dirty="0"/>
          </a:p>
        </p:txBody>
      </p:sp>
      <p:sp>
        <p:nvSpPr>
          <p:cNvPr id="6" name="Footer Placeholder 5"/>
          <p:cNvSpPr>
            <a:spLocks noGrp="1"/>
          </p:cNvSpPr>
          <p:nvPr>
            <p:ph type="ftr" sz="quarter" idx="11"/>
          </p:nvPr>
        </p:nvSpPr>
        <p:spPr/>
        <p:txBody>
          <a:bodyPr/>
          <a:lstStyle/>
          <a:p>
            <a:r>
              <a:rPr lang="en-GB" dirty="0" smtClean="0"/>
              <a:t>Insert presentation title in footer</a:t>
            </a:r>
            <a:endParaRPr lang="en-AU" dirty="0"/>
          </a:p>
        </p:txBody>
      </p:sp>
      <p:sp>
        <p:nvSpPr>
          <p:cNvPr id="7" name="Slide Number Placeholder 6"/>
          <p:cNvSpPr>
            <a:spLocks noGrp="1"/>
          </p:cNvSpPr>
          <p:nvPr>
            <p:ph type="sldNum" sz="quarter" idx="12"/>
          </p:nvPr>
        </p:nvSpPr>
        <p:spPr/>
        <p:txBody>
          <a:bodyPr/>
          <a:lstStyle/>
          <a:p>
            <a:fld id="{EF10AA22-7383-4F49-87C9-FE0A84CB7966}" type="slidenum">
              <a:rPr lang="en-AU" smtClean="0"/>
              <a:t>‹#›</a:t>
            </a:fld>
            <a:endParaRPr lang="en-AU" dirty="0"/>
          </a:p>
        </p:txBody>
      </p:sp>
    </p:spTree>
    <p:extLst>
      <p:ext uri="{BB962C8B-B14F-4D97-AF65-F5344CB8AC3E}">
        <p14:creationId xmlns:p14="http://schemas.microsoft.com/office/powerpoint/2010/main" val="136323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4E259D6A-E757-4B26-9604-918E5CEB0D65}" type="datetime1">
              <a:rPr lang="en-AU" smtClean="0"/>
              <a:t>2/03/2018</a:t>
            </a:fld>
            <a:endParaRPr lang="en-AU" dirty="0"/>
          </a:p>
        </p:txBody>
      </p:sp>
      <p:sp>
        <p:nvSpPr>
          <p:cNvPr id="5" name="Footer Placeholder 4"/>
          <p:cNvSpPr>
            <a:spLocks noGrp="1"/>
          </p:cNvSpPr>
          <p:nvPr>
            <p:ph type="ftr" sz="quarter" idx="11"/>
          </p:nvPr>
        </p:nvSpPr>
        <p:spPr/>
        <p:txBody>
          <a:body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8" name="Content Placeholder 2"/>
          <p:cNvSpPr>
            <a:spLocks noGrp="1"/>
          </p:cNvSpPr>
          <p:nvPr>
            <p:ph idx="13" hasCustomPrompt="1"/>
          </p:nvPr>
        </p:nvSpPr>
        <p:spPr>
          <a:xfrm>
            <a:off x="5678074" y="2060848"/>
            <a:ext cx="2880000" cy="2708328"/>
          </a:xfrm>
          <a:solidFill>
            <a:srgbClr val="B1E4E3"/>
          </a:solidFill>
        </p:spPr>
        <p:txBody>
          <a:bodyPr/>
          <a:lstStyle>
            <a:lvl1pPr>
              <a:lnSpc>
                <a:spcPct val="100000"/>
              </a:lnSpc>
              <a:defRPr sz="1600" baseline="0">
                <a:latin typeface="+mj-lt"/>
              </a:defRPr>
            </a:lvl1pPr>
            <a:lvl2pPr>
              <a:lnSpc>
                <a:spcPct val="100000"/>
              </a:lnSpc>
              <a:defRPr sz="1600">
                <a:latin typeface="+mj-lt"/>
              </a:defRPr>
            </a:lvl2pPr>
            <a:lvl3pPr>
              <a:lnSpc>
                <a:spcPct val="100000"/>
              </a:lnSpc>
              <a:defRPr sz="1600">
                <a:latin typeface="+mj-lt"/>
              </a:defRPr>
            </a:lvl3pPr>
            <a:lvl4pPr>
              <a:lnSpc>
                <a:spcPct val="100000"/>
              </a:lnSpc>
              <a:defRPr sz="1600">
                <a:latin typeface="+mj-lt"/>
              </a:defRPr>
            </a:lvl4pPr>
            <a:lvl5pPr>
              <a:lnSpc>
                <a:spcPct val="100000"/>
              </a:lnSpc>
              <a:defRPr sz="1600">
                <a:latin typeface="+mj-lt"/>
              </a:defRPr>
            </a:lvl5pPr>
          </a:lstStyle>
          <a:p>
            <a:pPr lvl="0"/>
            <a:r>
              <a:rPr lang="en-US" dirty="0" smtClean="0"/>
              <a:t>Click icon to add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ext Placeholder 2"/>
          <p:cNvSpPr>
            <a:spLocks noGrp="1"/>
          </p:cNvSpPr>
          <p:nvPr>
            <p:ph type="body" idx="14" hasCustomPrompt="1"/>
          </p:nvPr>
        </p:nvSpPr>
        <p:spPr>
          <a:xfrm>
            <a:off x="5678074" y="1529177"/>
            <a:ext cx="2880000" cy="477176"/>
          </a:xfrm>
        </p:spPr>
        <p:txBody>
          <a:bodyPr tIns="36000" anchor="t" anchorCtr="0"/>
          <a:lstStyle>
            <a:lvl1pPr marL="0" indent="0">
              <a:lnSpc>
                <a:spcPct val="90000"/>
              </a:lnSpc>
              <a:spcBef>
                <a:spcPts val="0"/>
              </a:spcBef>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chart title</a:t>
            </a:r>
          </a:p>
        </p:txBody>
      </p:sp>
    </p:spTree>
    <p:extLst>
      <p:ext uri="{BB962C8B-B14F-4D97-AF65-F5344CB8AC3E}">
        <p14:creationId xmlns:p14="http://schemas.microsoft.com/office/powerpoint/2010/main" val="133173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832B68D2-F25B-4A19-8B04-6CD06150AC40}" type="datetime1">
              <a:rPr lang="en-AU" smtClean="0"/>
              <a:t>2/03/2018</a:t>
            </a:fld>
            <a:endParaRPr lang="en-AU" dirty="0"/>
          </a:p>
        </p:txBody>
      </p:sp>
      <p:sp>
        <p:nvSpPr>
          <p:cNvPr id="5" name="Footer Placeholder 4"/>
          <p:cNvSpPr>
            <a:spLocks noGrp="1"/>
          </p:cNvSpPr>
          <p:nvPr>
            <p:ph type="ftr" sz="quarter" idx="11"/>
          </p:nvPr>
        </p:nvSpPr>
        <p:spPr/>
        <p:txBody>
          <a:body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9" name="Picture Placeholder 8"/>
          <p:cNvSpPr>
            <a:spLocks noGrp="1"/>
          </p:cNvSpPr>
          <p:nvPr>
            <p:ph type="pic" sz="quarter" idx="14"/>
          </p:nvPr>
        </p:nvSpPr>
        <p:spPr>
          <a:xfrm>
            <a:off x="5678074" y="1529176"/>
            <a:ext cx="2880000" cy="3240000"/>
          </a:xfrm>
          <a:solidFill>
            <a:srgbClr val="B1E4E3"/>
          </a:solidFill>
        </p:spPr>
        <p:txBody>
          <a:bodyPr/>
          <a:lstStyle>
            <a:lvl1pPr>
              <a:lnSpc>
                <a:spcPct val="100000"/>
              </a:lnSpc>
              <a:defRPr sz="1600">
                <a:latin typeface="+mj-lt"/>
              </a:defRPr>
            </a:lvl1pPr>
          </a:lstStyle>
          <a:p>
            <a:r>
              <a:rPr lang="en-US" dirty="0" smtClean="0"/>
              <a:t>Click icon to add picture</a:t>
            </a:r>
            <a:endParaRPr lang="en-AU" dirty="0"/>
          </a:p>
        </p:txBody>
      </p:sp>
    </p:spTree>
    <p:extLst>
      <p:ext uri="{BB962C8B-B14F-4D97-AF65-F5344CB8AC3E}">
        <p14:creationId xmlns:p14="http://schemas.microsoft.com/office/powerpoint/2010/main" val="411011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32400"/>
            <a:ext cx="9144000" cy="52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Placeholder 1"/>
          <p:cNvSpPr>
            <a:spLocks noGrp="1"/>
          </p:cNvSpPr>
          <p:nvPr>
            <p:ph type="title"/>
          </p:nvPr>
        </p:nvSpPr>
        <p:spPr>
          <a:xfrm>
            <a:off x="585926" y="472165"/>
            <a:ext cx="7972148" cy="1012619"/>
          </a:xfrm>
          <a:prstGeom prst="rect">
            <a:avLst/>
          </a:prstGeom>
        </p:spPr>
        <p:txBody>
          <a:bodyPr vert="horz" lIns="0" tIns="0" rIns="0" bIns="0" rtlCol="0" anchor="t" anchorCtr="0">
            <a:noAutofit/>
          </a:bodyPr>
          <a:lstStyle/>
          <a:p>
            <a:r>
              <a:rPr lang="en-US" smtClean="0"/>
              <a:t>Click to edit Master title style</a:t>
            </a:r>
            <a:endParaRPr lang="en-AU" dirty="0"/>
          </a:p>
        </p:txBody>
      </p:sp>
      <p:sp>
        <p:nvSpPr>
          <p:cNvPr id="3" name="Text Placeholder 2"/>
          <p:cNvSpPr>
            <a:spLocks noGrp="1"/>
          </p:cNvSpPr>
          <p:nvPr>
            <p:ph type="body" idx="1"/>
          </p:nvPr>
        </p:nvSpPr>
        <p:spPr>
          <a:xfrm>
            <a:off x="585926" y="1529176"/>
            <a:ext cx="7972148" cy="4525963"/>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6035833" y="6391862"/>
            <a:ext cx="2133600" cy="365125"/>
          </a:xfrm>
          <a:prstGeom prst="rect">
            <a:avLst/>
          </a:prstGeom>
        </p:spPr>
        <p:txBody>
          <a:bodyPr vert="horz" lIns="0" tIns="0" rIns="0" bIns="0" rtlCol="0" anchor="ctr"/>
          <a:lstStyle>
            <a:lvl1pPr algn="r">
              <a:defRPr sz="1200">
                <a:solidFill>
                  <a:schemeClr val="bg1"/>
                </a:solidFill>
                <a:latin typeface="+mj-lt"/>
              </a:defRPr>
            </a:lvl1pPr>
          </a:lstStyle>
          <a:p>
            <a:fld id="{EDF24D5F-2844-4E91-A1E1-DABACD56299B}" type="datetime1">
              <a:rPr lang="en-AU" smtClean="0"/>
              <a:t>2/03/2018</a:t>
            </a:fld>
            <a:endParaRPr lang="en-AU" dirty="0"/>
          </a:p>
        </p:txBody>
      </p:sp>
      <p:sp>
        <p:nvSpPr>
          <p:cNvPr id="5" name="Footer Placeholder 4"/>
          <p:cNvSpPr>
            <a:spLocks noGrp="1"/>
          </p:cNvSpPr>
          <p:nvPr>
            <p:ph type="ftr" sz="quarter" idx="3"/>
          </p:nvPr>
        </p:nvSpPr>
        <p:spPr>
          <a:xfrm>
            <a:off x="585926" y="6391862"/>
            <a:ext cx="6506354" cy="365125"/>
          </a:xfrm>
          <a:prstGeom prst="rect">
            <a:avLst/>
          </a:prstGeom>
        </p:spPr>
        <p:txBody>
          <a:bodyPr vert="horz" lIns="0" tIns="0" rIns="0" bIns="0" rtlCol="0" anchor="ctr"/>
          <a:lstStyle>
            <a:lvl1pPr algn="l">
              <a:defRPr sz="1200">
                <a:solidFill>
                  <a:schemeClr val="bg1"/>
                </a:solidFill>
                <a:latin typeface="+mj-lt"/>
              </a:defRPr>
            </a:lvl1pPr>
          </a:lstStyle>
          <a:p>
            <a:r>
              <a:rPr lang="en-GB" dirty="0" smtClean="0"/>
              <a:t>Insert presentation title in footer</a:t>
            </a:r>
            <a:endParaRPr lang="en-AU" dirty="0"/>
          </a:p>
        </p:txBody>
      </p:sp>
      <p:sp>
        <p:nvSpPr>
          <p:cNvPr id="6" name="Slide Number Placeholder 5"/>
          <p:cNvSpPr>
            <a:spLocks noGrp="1"/>
          </p:cNvSpPr>
          <p:nvPr>
            <p:ph type="sldNum" sz="quarter" idx="4"/>
          </p:nvPr>
        </p:nvSpPr>
        <p:spPr>
          <a:xfrm>
            <a:off x="8178326" y="6391862"/>
            <a:ext cx="548162" cy="365125"/>
          </a:xfrm>
          <a:prstGeom prst="rect">
            <a:avLst/>
          </a:prstGeom>
        </p:spPr>
        <p:txBody>
          <a:bodyPr vert="horz" lIns="0" tIns="0" rIns="0" bIns="0" rtlCol="0" anchor="ctr"/>
          <a:lstStyle>
            <a:lvl1pPr algn="r">
              <a:defRPr sz="1200">
                <a:solidFill>
                  <a:schemeClr val="bg1"/>
                </a:solidFill>
                <a:latin typeface="+mj-lt"/>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8895785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62" r:id="rId5"/>
    <p:sldLayoutId id="2147483650" r:id="rId6"/>
    <p:sldLayoutId id="2147483652" r:id="rId7"/>
    <p:sldLayoutId id="2147483659" r:id="rId8"/>
    <p:sldLayoutId id="2147483660" r:id="rId9"/>
    <p:sldLayoutId id="2147483661" r:id="rId10"/>
    <p:sldLayoutId id="2147483654" r:id="rId11"/>
    <p:sldLayoutId id="2147483655" r:id="rId12"/>
  </p:sldLayoutIdLst>
  <p:hf hd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1200"/>
        </a:spcBef>
        <a:buFont typeface="Arial" panose="020B0604020202020204" pitchFamily="34" charset="0"/>
        <a:buChar char="•"/>
        <a:defRPr sz="2000" kern="1200">
          <a:solidFill>
            <a:schemeClr val="tx1"/>
          </a:solidFill>
          <a:latin typeface="+mn-lt"/>
          <a:ea typeface="+mn-ea"/>
          <a:cs typeface="+mn-cs"/>
        </a:defRPr>
      </a:lvl1pPr>
      <a:lvl2pPr marL="5413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2pPr>
      <a:lvl3pPr marL="8080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3pPr>
      <a:lvl4pPr marL="1074738" indent="-266700"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4pPr>
      <a:lvl5pPr marL="1339850" indent="-265113"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268" y="3429000"/>
            <a:ext cx="8385220" cy="1081383"/>
          </a:xfrm>
        </p:spPr>
        <p:txBody>
          <a:bodyPr/>
          <a:lstStyle/>
          <a:p>
            <a:r>
              <a:rPr lang="en-AU" dirty="0"/>
              <a:t>Public Access to Priority Investment Approach (PIA) Data</a:t>
            </a:r>
          </a:p>
        </p:txBody>
      </p:sp>
      <p:sp>
        <p:nvSpPr>
          <p:cNvPr id="3" name="Subtitle 2"/>
          <p:cNvSpPr>
            <a:spLocks noGrp="1"/>
          </p:cNvSpPr>
          <p:nvPr>
            <p:ph type="subTitle" idx="1"/>
          </p:nvPr>
        </p:nvSpPr>
        <p:spPr/>
        <p:txBody>
          <a:bodyPr/>
          <a:lstStyle/>
          <a:p>
            <a:r>
              <a:rPr lang="en-AU" dirty="0" smtClean="0"/>
              <a:t>2018</a:t>
            </a:r>
            <a:endParaRPr lang="en-AU" dirty="0"/>
          </a:p>
        </p:txBody>
      </p:sp>
    </p:spTree>
    <p:extLst>
      <p:ext uri="{BB962C8B-B14F-4D97-AF65-F5344CB8AC3E}">
        <p14:creationId xmlns:p14="http://schemas.microsoft.com/office/powerpoint/2010/main" val="3912005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Some examples using TableBuilder</a:t>
            </a:r>
            <a:endParaRPr lang="en-AU" dirty="0"/>
          </a:p>
        </p:txBody>
      </p:sp>
      <p:sp>
        <p:nvSpPr>
          <p:cNvPr id="3" name="Footer Placeholder 2"/>
          <p:cNvSpPr>
            <a:spLocks noGrp="1"/>
          </p:cNvSpPr>
          <p:nvPr>
            <p:ph type="ftr" sz="quarter" idx="11"/>
          </p:nvPr>
        </p:nvSpPr>
        <p:spPr/>
        <p:txBody>
          <a:bodyPr/>
          <a:lstStyle/>
          <a:p>
            <a:r>
              <a:rPr lang="en-AU" dirty="0"/>
              <a:t>Access to Priority Investment Approach (PIA) Data</a:t>
            </a:r>
          </a:p>
        </p:txBody>
      </p:sp>
      <p:sp>
        <p:nvSpPr>
          <p:cNvPr id="4" name="Slide Number Placeholder 3"/>
          <p:cNvSpPr>
            <a:spLocks noGrp="1"/>
          </p:cNvSpPr>
          <p:nvPr>
            <p:ph type="sldNum" sz="quarter" idx="12"/>
          </p:nvPr>
        </p:nvSpPr>
        <p:spPr/>
        <p:txBody>
          <a:bodyPr/>
          <a:lstStyle/>
          <a:p>
            <a:fld id="{EF10AA22-7383-4F49-87C9-FE0A84CB7966}" type="slidenum">
              <a:rPr lang="en-AU" smtClean="0"/>
              <a:pPr/>
              <a:t>10</a:t>
            </a:fld>
            <a:endParaRPr lang="en-AU" dirty="0"/>
          </a:p>
        </p:txBody>
      </p:sp>
    </p:spTree>
    <p:extLst>
      <p:ext uri="{BB962C8B-B14F-4D97-AF65-F5344CB8AC3E}">
        <p14:creationId xmlns:p14="http://schemas.microsoft.com/office/powerpoint/2010/main" val="1156721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Parenting Payment by State/Territory</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11</a:t>
            </a:fld>
            <a:endParaRPr lang="en-AU" dirty="0"/>
          </a:p>
        </p:txBody>
      </p:sp>
      <p:pic>
        <p:nvPicPr>
          <p:cNvPr id="11" name="Picture 10" descr="This is a screenshot of a table in TableBuilder that has the States listed in the rows and the benefit types listed across the columns. " title="Screenshot"/>
          <p:cNvPicPr>
            <a:picLocks noChangeAspect="1"/>
          </p:cNvPicPr>
          <p:nvPr/>
        </p:nvPicPr>
        <p:blipFill>
          <a:blip r:embed="rId3"/>
          <a:stretch>
            <a:fillRect/>
          </a:stretch>
        </p:blipFill>
        <p:spPr>
          <a:xfrm>
            <a:off x="991129" y="1484784"/>
            <a:ext cx="7200000" cy="4661763"/>
          </a:xfrm>
          <a:prstGeom prst="rect">
            <a:avLst/>
          </a:prstGeom>
        </p:spPr>
      </p:pic>
      <p:sp>
        <p:nvSpPr>
          <p:cNvPr id="7" name="Rounded Rectangle 6" descr="This highlights the benefit types listed across the columns." title="Highlight"/>
          <p:cNvSpPr/>
          <p:nvPr/>
        </p:nvSpPr>
        <p:spPr>
          <a:xfrm>
            <a:off x="4411108" y="3617084"/>
            <a:ext cx="1673059" cy="17195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ounded Rectangle 11" descr="This highlights the States listed in the rows." title="Highlight"/>
          <p:cNvSpPr/>
          <p:nvPr/>
        </p:nvSpPr>
        <p:spPr>
          <a:xfrm>
            <a:off x="2757724" y="3774704"/>
            <a:ext cx="1673059" cy="127744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ounded Rectangle 12" descr="This highlights the quarter that the data refers to. In this case, it is June 2015." title="Highlight"/>
          <p:cNvSpPr/>
          <p:nvPr/>
        </p:nvSpPr>
        <p:spPr>
          <a:xfrm>
            <a:off x="2962817" y="3189876"/>
            <a:ext cx="417299" cy="15717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49573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Parenting Payment by </a:t>
            </a:r>
            <a:r>
              <a:rPr lang="en-AU" dirty="0"/>
              <a:t>State/Territory</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12</a:t>
            </a:fld>
            <a:endParaRPr lang="en-AU" dirty="0"/>
          </a:p>
        </p:txBody>
      </p:sp>
      <p:pic>
        <p:nvPicPr>
          <p:cNvPr id="9" name="Picture 8" descr="This is a screenshot of a column graph by row with the states across the x-axis and data grouped by the two benefit types." title="Screenshot"/>
          <p:cNvPicPr>
            <a:picLocks noChangeAspect="1"/>
          </p:cNvPicPr>
          <p:nvPr/>
        </p:nvPicPr>
        <p:blipFill>
          <a:blip r:embed="rId3"/>
          <a:stretch>
            <a:fillRect/>
          </a:stretch>
        </p:blipFill>
        <p:spPr>
          <a:xfrm>
            <a:off x="972000" y="1484784"/>
            <a:ext cx="7200000" cy="4661763"/>
          </a:xfrm>
          <a:prstGeom prst="rect">
            <a:avLst/>
          </a:prstGeom>
        </p:spPr>
      </p:pic>
      <p:sp>
        <p:nvSpPr>
          <p:cNvPr id="8" name="Oval 7" descr="This highlights the tabs across the top that allow the user to switch between the table and graph." title="Highlight"/>
          <p:cNvSpPr/>
          <p:nvPr/>
        </p:nvSpPr>
        <p:spPr>
          <a:xfrm>
            <a:off x="1913153" y="2214297"/>
            <a:ext cx="1029714" cy="2376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Down Arrow 6" descr="This arrow points to the first of the two benefit types." title="Arrow"/>
          <p:cNvSpPr/>
          <p:nvPr/>
        </p:nvSpPr>
        <p:spPr>
          <a:xfrm flipV="1">
            <a:off x="3347864" y="5229200"/>
            <a:ext cx="144016" cy="2160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54481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Parenting Payment by </a:t>
            </a:r>
            <a:r>
              <a:rPr lang="en-AU" dirty="0"/>
              <a:t>State/Territory</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13</a:t>
            </a:fld>
            <a:endParaRPr lang="en-AU" dirty="0"/>
          </a:p>
        </p:txBody>
      </p:sp>
      <p:pic>
        <p:nvPicPr>
          <p:cNvPr id="3" name="Picture 2" descr="This is a screenshot of a column graph by row with the two benefit types across the x-axis and data grouped by state." title="Screenshot"/>
          <p:cNvPicPr>
            <a:picLocks noChangeAspect="1"/>
          </p:cNvPicPr>
          <p:nvPr/>
        </p:nvPicPr>
        <p:blipFill>
          <a:blip r:embed="rId3"/>
          <a:stretch>
            <a:fillRect/>
          </a:stretch>
        </p:blipFill>
        <p:spPr>
          <a:xfrm>
            <a:off x="972000" y="1484784"/>
            <a:ext cx="7200000" cy="4661763"/>
          </a:xfrm>
          <a:prstGeom prst="rect">
            <a:avLst/>
          </a:prstGeom>
        </p:spPr>
      </p:pic>
      <p:sp>
        <p:nvSpPr>
          <p:cNvPr id="10" name="Rounded Rectangle 9" descr="This highlights the graph options available on the left." title="Highlight"/>
          <p:cNvSpPr/>
          <p:nvPr/>
        </p:nvSpPr>
        <p:spPr>
          <a:xfrm>
            <a:off x="972001" y="2497402"/>
            <a:ext cx="1079720" cy="186770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Down Arrow 6" descr="This arrow points to the first of the two benefit types." title="Arrow"/>
          <p:cNvSpPr/>
          <p:nvPr/>
        </p:nvSpPr>
        <p:spPr>
          <a:xfrm flipV="1">
            <a:off x="3203848" y="5013176"/>
            <a:ext cx="144016" cy="2160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p>
        </p:txBody>
      </p:sp>
      <p:sp>
        <p:nvSpPr>
          <p:cNvPr id="8" name="Down Arrow 7" descr="This arrow points to the first of the two benefit types." title="Arrow"/>
          <p:cNvSpPr/>
          <p:nvPr/>
        </p:nvSpPr>
        <p:spPr>
          <a:xfrm flipV="1">
            <a:off x="5867744" y="5013176"/>
            <a:ext cx="144016" cy="2160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24155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Newstart by State/Territory by Age</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14</a:t>
            </a:fld>
            <a:endParaRPr lang="en-AU" dirty="0"/>
          </a:p>
        </p:txBody>
      </p:sp>
      <p:pic>
        <p:nvPicPr>
          <p:cNvPr id="15" name="Picture 14" descr="This is a screenshot of a table with Gender and Age nested in the columns and the States listed in the rows." title="Screenshot"/>
          <p:cNvPicPr>
            <a:picLocks noChangeAspect="1"/>
          </p:cNvPicPr>
          <p:nvPr/>
        </p:nvPicPr>
        <p:blipFill>
          <a:blip r:embed="rId3"/>
          <a:stretch>
            <a:fillRect/>
          </a:stretch>
        </p:blipFill>
        <p:spPr>
          <a:xfrm>
            <a:off x="996063" y="1484784"/>
            <a:ext cx="7200000" cy="4652078"/>
          </a:xfrm>
          <a:prstGeom prst="rect">
            <a:avLst/>
          </a:prstGeom>
        </p:spPr>
      </p:pic>
      <p:sp>
        <p:nvSpPr>
          <p:cNvPr id="19" name="Rounded Rectangle 18" descr="This highlights the option of reading the total count in the table." title="Highlight"/>
          <p:cNvSpPr/>
          <p:nvPr/>
        </p:nvSpPr>
        <p:spPr>
          <a:xfrm>
            <a:off x="2781252" y="5269340"/>
            <a:ext cx="5370911" cy="17588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Down Arrow 19" descr="This arrow points to the first of the two benefit types." title="Arrow"/>
          <p:cNvSpPr/>
          <p:nvPr/>
        </p:nvSpPr>
        <p:spPr>
          <a:xfrm>
            <a:off x="4932040" y="3399971"/>
            <a:ext cx="144016" cy="2160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p>
        </p:txBody>
      </p:sp>
      <p:sp>
        <p:nvSpPr>
          <p:cNvPr id="21" name="Down Arrow 20" descr="This arrow points to the second of the two benefit types." title="Arrow"/>
          <p:cNvSpPr/>
          <p:nvPr/>
        </p:nvSpPr>
        <p:spPr>
          <a:xfrm>
            <a:off x="6156176" y="3399971"/>
            <a:ext cx="144016" cy="2160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p>
        </p:txBody>
      </p:sp>
      <p:sp>
        <p:nvSpPr>
          <p:cNvPr id="22" name="Rounded Rectangle 21" descr="This highlights the age groups listed in the columns of the table." title="Highlight"/>
          <p:cNvSpPr/>
          <p:nvPr/>
        </p:nvSpPr>
        <p:spPr>
          <a:xfrm>
            <a:off x="4420839" y="3857764"/>
            <a:ext cx="3731324" cy="24704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Down Arrow 22" descr="This arrow points to the second of the two benefit types." title="Arrow"/>
          <p:cNvSpPr/>
          <p:nvPr/>
        </p:nvSpPr>
        <p:spPr>
          <a:xfrm>
            <a:off x="7380312" y="3399971"/>
            <a:ext cx="144016" cy="2160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p>
        </p:txBody>
      </p:sp>
      <p:sp>
        <p:nvSpPr>
          <p:cNvPr id="24" name="Rounded Rectangle 23" descr="This highlights the age groups listed in the columns of the table." title="Highlight"/>
          <p:cNvSpPr/>
          <p:nvPr/>
        </p:nvSpPr>
        <p:spPr>
          <a:xfrm>
            <a:off x="6876255" y="3829084"/>
            <a:ext cx="1275907" cy="1688148"/>
          </a:xfrm>
          <a:prstGeom prst="roundRect">
            <a:avLst>
              <a:gd name="adj" fmla="val 64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Rounded Rectangle 24" descr="This highlights the option of reading the total count in the table." title="Highlight"/>
          <p:cNvSpPr/>
          <p:nvPr/>
        </p:nvSpPr>
        <p:spPr>
          <a:xfrm>
            <a:off x="2699793" y="3037092"/>
            <a:ext cx="1152128" cy="24789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44989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Newstart by State/Territory by Age</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15</a:t>
            </a:fld>
            <a:endParaRPr lang="en-AU" dirty="0"/>
          </a:p>
        </p:txBody>
      </p:sp>
      <p:pic>
        <p:nvPicPr>
          <p:cNvPr id="9" name="Picture 8" descr="This is a screenshot of a graph with the wafer expanded." title="Screenshot"/>
          <p:cNvPicPr>
            <a:picLocks noChangeAspect="1"/>
          </p:cNvPicPr>
          <p:nvPr/>
        </p:nvPicPr>
        <p:blipFill>
          <a:blip r:embed="rId3"/>
          <a:stretch>
            <a:fillRect/>
          </a:stretch>
        </p:blipFill>
        <p:spPr>
          <a:xfrm>
            <a:off x="990044" y="1484784"/>
            <a:ext cx="7210148" cy="4658635"/>
          </a:xfrm>
          <a:prstGeom prst="rect">
            <a:avLst/>
          </a:prstGeom>
        </p:spPr>
      </p:pic>
      <p:sp>
        <p:nvSpPr>
          <p:cNvPr id="16" name="Rounded Rectangle 15" descr="This highlights the option of reading the total count in the table." title="Highlight"/>
          <p:cNvSpPr/>
          <p:nvPr/>
        </p:nvSpPr>
        <p:spPr>
          <a:xfrm>
            <a:off x="2195736" y="2708919"/>
            <a:ext cx="1464631" cy="9205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90459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Newstart by State/Territory by Age</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16</a:t>
            </a:fld>
            <a:endParaRPr lang="en-AU" dirty="0"/>
          </a:p>
        </p:txBody>
      </p:sp>
      <p:pic>
        <p:nvPicPr>
          <p:cNvPr id="6" name="Picture 5" descr="This is a screenshot of a graph with the options on the left highlighted." title="Screenshot"/>
          <p:cNvPicPr>
            <a:picLocks noChangeAspect="1"/>
          </p:cNvPicPr>
          <p:nvPr/>
        </p:nvPicPr>
        <p:blipFill>
          <a:blip r:embed="rId3"/>
          <a:stretch>
            <a:fillRect/>
          </a:stretch>
        </p:blipFill>
        <p:spPr>
          <a:xfrm>
            <a:off x="972000" y="1484784"/>
            <a:ext cx="7200000" cy="4652078"/>
          </a:xfrm>
          <a:prstGeom prst="rect">
            <a:avLst/>
          </a:prstGeom>
        </p:spPr>
      </p:pic>
      <p:sp>
        <p:nvSpPr>
          <p:cNvPr id="10" name="Rounded Rectangle 9" descr="This highlights the graph options available on the left." title="Highlight"/>
          <p:cNvSpPr/>
          <p:nvPr/>
        </p:nvSpPr>
        <p:spPr>
          <a:xfrm>
            <a:off x="972001" y="2497402"/>
            <a:ext cx="1079720" cy="186770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624085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 Capacity Assessment before and after an Intervention</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17</a:t>
            </a:fld>
            <a:endParaRPr lang="en-AU" dirty="0"/>
          </a:p>
        </p:txBody>
      </p:sp>
      <p:pic>
        <p:nvPicPr>
          <p:cNvPr id="10" name="Picture 9" descr="This is a screenshot of a table with work capacity prior to an intervention listed in the rows and work capacity after an intervention listed in the columns." title="Screenshot"/>
          <p:cNvPicPr>
            <a:picLocks noChangeAspect="1"/>
          </p:cNvPicPr>
          <p:nvPr/>
        </p:nvPicPr>
        <p:blipFill>
          <a:blip r:embed="rId3"/>
          <a:stretch>
            <a:fillRect/>
          </a:stretch>
        </p:blipFill>
        <p:spPr>
          <a:xfrm>
            <a:off x="985329" y="1478680"/>
            <a:ext cx="7200000" cy="4660213"/>
          </a:xfrm>
          <a:prstGeom prst="rect">
            <a:avLst/>
          </a:prstGeom>
        </p:spPr>
      </p:pic>
      <p:sp>
        <p:nvSpPr>
          <p:cNvPr id="3" name="Rounded Rectangle 2" descr="This highlights the cell that counts those recipients who were assessed at 8-14 hours before and intervention and after an intervention." title="Highlight"/>
          <p:cNvSpPr/>
          <p:nvPr/>
        </p:nvSpPr>
        <p:spPr>
          <a:xfrm>
            <a:off x="5115812" y="4548156"/>
            <a:ext cx="360040" cy="15841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ounded Rectangle 6" descr="This highlights the cell that counts those recipients who were assessed at 8-14 hours before and intervention and 15-22 hours after an intervention." title="Highlight"/>
          <p:cNvSpPr/>
          <p:nvPr/>
        </p:nvSpPr>
        <p:spPr>
          <a:xfrm>
            <a:off x="5580112" y="4548876"/>
            <a:ext cx="360040" cy="15841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85981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Work Capacity Assessment before and after an Intervention</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pic>
        <p:nvPicPr>
          <p:cNvPr id="10" name="Picture 9" descr="This is a Stacked Percentage Column graph by column." title="Screenshot"/>
          <p:cNvPicPr>
            <a:picLocks noChangeAspect="1"/>
          </p:cNvPicPr>
          <p:nvPr/>
        </p:nvPicPr>
        <p:blipFill>
          <a:blip r:embed="rId3"/>
          <a:stretch>
            <a:fillRect/>
          </a:stretch>
        </p:blipFill>
        <p:spPr>
          <a:xfrm>
            <a:off x="1036231" y="1528764"/>
            <a:ext cx="7077826" cy="4581136"/>
          </a:xfrm>
          <a:prstGeom prst="rect">
            <a:avLst/>
          </a:prstGeom>
        </p:spPr>
      </p:pic>
      <p:sp>
        <p:nvSpPr>
          <p:cNvPr id="5" name="Slide Number Placeholder 4"/>
          <p:cNvSpPr>
            <a:spLocks noGrp="1"/>
          </p:cNvSpPr>
          <p:nvPr>
            <p:ph type="sldNum" sz="quarter" idx="12"/>
          </p:nvPr>
        </p:nvSpPr>
        <p:spPr/>
        <p:txBody>
          <a:bodyPr/>
          <a:lstStyle/>
          <a:p>
            <a:fld id="{EF10AA22-7383-4F49-87C9-FE0A84CB7966}" type="slidenum">
              <a:rPr lang="en-AU" smtClean="0"/>
              <a:t>18</a:t>
            </a:fld>
            <a:endParaRPr lang="en-AU" dirty="0"/>
          </a:p>
        </p:txBody>
      </p:sp>
    </p:spTree>
    <p:extLst>
      <p:ext uri="{BB962C8B-B14F-4D97-AF65-F5344CB8AC3E}">
        <p14:creationId xmlns:p14="http://schemas.microsoft.com/office/powerpoint/2010/main" val="3193663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in Primary Medical Condition across time</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19</a:t>
            </a:fld>
            <a:endParaRPr lang="en-AU" dirty="0"/>
          </a:p>
        </p:txBody>
      </p:sp>
      <p:pic>
        <p:nvPicPr>
          <p:cNvPr id="7" name="Content Placeholder 6" descr="This is a screenshot of a table with medical condition listed in the rows and four selected quarters listed in the columns." title="Screenshot"/>
          <p:cNvPicPr>
            <a:picLocks noGrp="1" noChangeAspect="1"/>
          </p:cNvPicPr>
          <p:nvPr>
            <p:ph idx="1"/>
          </p:nvPr>
        </p:nvPicPr>
        <p:blipFill>
          <a:blip r:embed="rId3"/>
          <a:stretch>
            <a:fillRect/>
          </a:stretch>
        </p:blipFill>
        <p:spPr>
          <a:xfrm>
            <a:off x="1029943" y="1528763"/>
            <a:ext cx="7084114" cy="4525962"/>
          </a:xfrm>
          <a:prstGeom prst="rect">
            <a:avLst/>
          </a:prstGeom>
        </p:spPr>
      </p:pic>
    </p:spTree>
    <p:extLst>
      <p:ext uri="{BB962C8B-B14F-4D97-AF65-F5344CB8AC3E}">
        <p14:creationId xmlns:p14="http://schemas.microsoft.com/office/powerpoint/2010/main" val="884082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0768"/>
          </a:xfrm>
          <a:solidFill>
            <a:srgbClr val="005A70"/>
          </a:solidFill>
        </p:spPr>
        <p:txBody>
          <a:bodyPr lIns="180000" tIns="180000" rIns="180000" bIns="180000"/>
          <a:lstStyle/>
          <a:p>
            <a:r>
              <a:rPr lang="en-AU" sz="2800" dirty="0">
                <a:solidFill>
                  <a:schemeClr val="bg1"/>
                </a:solidFill>
              </a:rPr>
              <a:t>How might this be relevant to your grant application for the TTL Fund</a:t>
            </a:r>
            <a:r>
              <a:rPr lang="en-AU" sz="2800" dirty="0" smtClean="0">
                <a:solidFill>
                  <a:schemeClr val="bg1"/>
                </a:solidFill>
              </a:rPr>
              <a:t>?</a:t>
            </a:r>
            <a:endParaRPr lang="en-AU" sz="2800" dirty="0">
              <a:solidFill>
                <a:schemeClr val="bg1"/>
              </a:solidFill>
            </a:endParaRP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2</a:t>
            </a:fld>
            <a:endParaRPr lang="en-AU" dirty="0"/>
          </a:p>
        </p:txBody>
      </p:sp>
      <p:sp>
        <p:nvSpPr>
          <p:cNvPr id="3" name="Content Placeholder 2"/>
          <p:cNvSpPr>
            <a:spLocks noGrp="1"/>
          </p:cNvSpPr>
          <p:nvPr>
            <p:ph idx="1"/>
          </p:nvPr>
        </p:nvSpPr>
        <p:spPr/>
        <p:txBody>
          <a:bodyPr anchor="ctr"/>
          <a:lstStyle/>
          <a:p>
            <a:pPr marL="0" indent="0">
              <a:buNone/>
            </a:pPr>
            <a:r>
              <a:rPr lang="en-AU" dirty="0"/>
              <a:t>The assessment criteria outlined in the Try Test and Learn Fund grant opportunity guidelines encourages you to provide ‘evidence’</a:t>
            </a:r>
          </a:p>
          <a:p>
            <a:pPr lvl="0"/>
            <a:r>
              <a:rPr lang="en-AU" dirty="0"/>
              <a:t>provide evidence that the people targeted by your project are at risk of long-term welfare dependence (e.g. evidence may include </a:t>
            </a:r>
            <a:r>
              <a:rPr lang="en-AU" b="1" dirty="0"/>
              <a:t>Priority Investment Approach data</a:t>
            </a:r>
            <a:r>
              <a:rPr lang="en-AU" dirty="0"/>
              <a:t>, research, government reports, empirical evidence, etc.);</a:t>
            </a:r>
          </a:p>
          <a:p>
            <a:pPr lvl="0"/>
            <a:r>
              <a:rPr lang="en-AU" dirty="0"/>
              <a:t>provide evidence of the need for your project among those it would support (e.g. evidence may include </a:t>
            </a:r>
            <a:r>
              <a:rPr lang="en-AU" b="1" dirty="0"/>
              <a:t>Priority Investment Approach data</a:t>
            </a:r>
            <a:r>
              <a:rPr lang="en-AU" dirty="0"/>
              <a:t>, research, government reports, empirical evidence, etc.)</a:t>
            </a:r>
          </a:p>
        </p:txBody>
      </p:sp>
    </p:spTree>
    <p:extLst>
      <p:ext uri="{BB962C8B-B14F-4D97-AF65-F5344CB8AC3E}">
        <p14:creationId xmlns:p14="http://schemas.microsoft.com/office/powerpoint/2010/main" val="3592100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in Primary Medical Condition across time</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20</a:t>
            </a:fld>
            <a:endParaRPr lang="en-AU" dirty="0"/>
          </a:p>
        </p:txBody>
      </p:sp>
      <p:pic>
        <p:nvPicPr>
          <p:cNvPr id="6" name="Content Placeholder 5" descr="This is a screenshot of a column graph by row with the medical conditions listed on the x-axis and data grouped by the selected four quarters. The data shown is for recipients of Disability Support Pension." title="Screenshot"/>
          <p:cNvPicPr>
            <a:picLocks noGrp="1" noChangeAspect="1"/>
          </p:cNvPicPr>
          <p:nvPr>
            <p:ph idx="1"/>
          </p:nvPr>
        </p:nvPicPr>
        <p:blipFill>
          <a:blip r:embed="rId3"/>
          <a:stretch>
            <a:fillRect/>
          </a:stretch>
        </p:blipFill>
        <p:spPr>
          <a:xfrm>
            <a:off x="1029943" y="1528763"/>
            <a:ext cx="7084114" cy="4525962"/>
          </a:xfrm>
          <a:prstGeom prst="rect">
            <a:avLst/>
          </a:prstGeom>
        </p:spPr>
      </p:pic>
      <p:sp>
        <p:nvSpPr>
          <p:cNvPr id="7" name="Rounded Rectangle 6" descr="This highlights the category in the wafer that the graph is presenting." title="Highlight"/>
          <p:cNvSpPr/>
          <p:nvPr/>
        </p:nvSpPr>
        <p:spPr>
          <a:xfrm>
            <a:off x="2360063" y="2874970"/>
            <a:ext cx="771777" cy="14401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Arrow Connector 7" descr="This arrow indicates the increase in numbers of people with Psychological disorder listed as their primary medical condition." title="Arrow"/>
          <p:cNvCxnSpPr/>
          <p:nvPr/>
        </p:nvCxnSpPr>
        <p:spPr>
          <a:xfrm flipV="1">
            <a:off x="5868144" y="3429000"/>
            <a:ext cx="216024" cy="43204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2" name="Oval 11" descr="This highlights the category of musculo-skeletal disorders in the primary medical conditions." title="Highlight"/>
          <p:cNvSpPr/>
          <p:nvPr/>
        </p:nvSpPr>
        <p:spPr>
          <a:xfrm rot="2935250">
            <a:off x="5045147" y="4798723"/>
            <a:ext cx="288032" cy="6240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13" name="Oval 12" descr="This highlights the category of psychological disorders in the primary medical conditions." title="Highlight"/>
          <p:cNvSpPr/>
          <p:nvPr/>
        </p:nvSpPr>
        <p:spPr>
          <a:xfrm rot="2935250">
            <a:off x="5802323" y="4771175"/>
            <a:ext cx="288032" cy="68643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99635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in Primary Medical Condition across time</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21</a:t>
            </a:fld>
            <a:endParaRPr lang="en-AU" dirty="0"/>
          </a:p>
        </p:txBody>
      </p:sp>
      <p:pic>
        <p:nvPicPr>
          <p:cNvPr id="9" name="Content Placeholder 8" descr="This is a screenshot of a column graph by row with the medical conditions listed on the x-axis and data grouped by the selected four quarters. The data shown is for recipients of Newstart Allowance." title="Screenshot"/>
          <p:cNvPicPr>
            <a:picLocks noGrp="1" noChangeAspect="1"/>
          </p:cNvPicPr>
          <p:nvPr>
            <p:ph idx="1"/>
          </p:nvPr>
        </p:nvPicPr>
        <p:blipFill>
          <a:blip r:embed="rId3"/>
          <a:stretch>
            <a:fillRect/>
          </a:stretch>
        </p:blipFill>
        <p:spPr>
          <a:xfrm>
            <a:off x="1029943" y="1528763"/>
            <a:ext cx="7084114" cy="4525962"/>
          </a:xfrm>
          <a:prstGeom prst="rect">
            <a:avLst/>
          </a:prstGeom>
        </p:spPr>
      </p:pic>
      <p:sp>
        <p:nvSpPr>
          <p:cNvPr id="6" name="Rounded Rectangle 5" descr="This highlights the category in the wafer that the graph is presenting." title="Highlight"/>
          <p:cNvSpPr/>
          <p:nvPr/>
        </p:nvSpPr>
        <p:spPr>
          <a:xfrm>
            <a:off x="2362326" y="2874970"/>
            <a:ext cx="579847" cy="14401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Arrow Connector 6" descr="This arrow indicates the decrease in numbers of people with Psychological disorder listed as their primary medical condition." title="Arrow"/>
          <p:cNvCxnSpPr/>
          <p:nvPr/>
        </p:nvCxnSpPr>
        <p:spPr>
          <a:xfrm>
            <a:off x="6156176" y="3212976"/>
            <a:ext cx="144016" cy="86409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2297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in Primary Medical Condition across time</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22</a:t>
            </a:fld>
            <a:endParaRPr lang="en-AU" dirty="0"/>
          </a:p>
        </p:txBody>
      </p:sp>
      <p:pic>
        <p:nvPicPr>
          <p:cNvPr id="6" name="Content Placeholder 5" descr="This is a screenshot of a column graph by row with the medical conditions listed on the x-axis and data grouped by the selected four quarters. The data shown is for all recipients included in the table." title="Screenshot"/>
          <p:cNvPicPr>
            <a:picLocks noGrp="1" noChangeAspect="1"/>
          </p:cNvPicPr>
          <p:nvPr>
            <p:ph idx="1"/>
          </p:nvPr>
        </p:nvPicPr>
        <p:blipFill>
          <a:blip r:embed="rId3"/>
          <a:stretch>
            <a:fillRect/>
          </a:stretch>
        </p:blipFill>
        <p:spPr>
          <a:xfrm>
            <a:off x="1029943" y="1528763"/>
            <a:ext cx="7084114" cy="4525962"/>
          </a:xfrm>
          <a:prstGeom prst="rect">
            <a:avLst/>
          </a:prstGeom>
        </p:spPr>
      </p:pic>
      <p:sp>
        <p:nvSpPr>
          <p:cNvPr id="7" name="Rounded Rectangle 6" descr="This highlights the category in the wafer that the graph is presenting." title="Highlight"/>
          <p:cNvSpPr/>
          <p:nvPr/>
        </p:nvSpPr>
        <p:spPr>
          <a:xfrm>
            <a:off x="2339752" y="2874970"/>
            <a:ext cx="360040" cy="14401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Arrow Connector 7" descr="This arrow indicates the increase in numbers of people with Psychological disorder listed as their primary medical condition." title="Arrow"/>
          <p:cNvCxnSpPr/>
          <p:nvPr/>
        </p:nvCxnSpPr>
        <p:spPr>
          <a:xfrm flipV="1">
            <a:off x="5940152" y="3212976"/>
            <a:ext cx="216024" cy="43204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0704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5940152" y="548680"/>
            <a:ext cx="2088232" cy="1800200"/>
          </a:xfrm>
        </p:spPr>
        <p:txBody>
          <a:bodyPr/>
          <a:lstStyle/>
          <a:p>
            <a:r>
              <a:rPr lang="en-AU" dirty="0" smtClean="0"/>
              <a:t>Other Data</a:t>
            </a:r>
            <a:endParaRPr lang="en-AU" dirty="0"/>
          </a:p>
        </p:txBody>
      </p:sp>
      <p:sp>
        <p:nvSpPr>
          <p:cNvPr id="3" name="Footer Placeholder 2"/>
          <p:cNvSpPr>
            <a:spLocks noGrp="1"/>
          </p:cNvSpPr>
          <p:nvPr>
            <p:ph type="ftr" sz="quarter" idx="11"/>
          </p:nvPr>
        </p:nvSpPr>
        <p:spPr/>
        <p:txBody>
          <a:bodyPr/>
          <a:lstStyle/>
          <a:p>
            <a:r>
              <a:rPr lang="en-AU" dirty="0"/>
              <a:t>Access to Priority Investment Approach (PIA) Data</a:t>
            </a:r>
          </a:p>
        </p:txBody>
      </p:sp>
      <p:sp>
        <p:nvSpPr>
          <p:cNvPr id="4" name="Slide Number Placeholder 3"/>
          <p:cNvSpPr>
            <a:spLocks noGrp="1"/>
          </p:cNvSpPr>
          <p:nvPr>
            <p:ph type="sldNum" sz="quarter" idx="12"/>
          </p:nvPr>
        </p:nvSpPr>
        <p:spPr/>
        <p:txBody>
          <a:bodyPr/>
          <a:lstStyle/>
          <a:p>
            <a:fld id="{EF10AA22-7383-4F49-87C9-FE0A84CB7966}" type="slidenum">
              <a:rPr lang="en-AU" smtClean="0"/>
              <a:pPr/>
              <a:t>23</a:t>
            </a:fld>
            <a:endParaRPr lang="en-AU" dirty="0"/>
          </a:p>
        </p:txBody>
      </p:sp>
      <p:pic>
        <p:nvPicPr>
          <p:cNvPr id="5" name="Picture 4" descr="This is a list of the four longitudinal research studies being conducted by the National Centre for Longitudinal Data at the Department of Social Services." title="Screenshot"/>
          <p:cNvPicPr>
            <a:picLocks noChangeAspect="1"/>
          </p:cNvPicPr>
          <p:nvPr/>
        </p:nvPicPr>
        <p:blipFill>
          <a:blip r:embed="rId3"/>
          <a:stretch>
            <a:fillRect/>
          </a:stretch>
        </p:blipFill>
        <p:spPr>
          <a:xfrm>
            <a:off x="567610" y="548680"/>
            <a:ext cx="4675764" cy="5400000"/>
          </a:xfrm>
          <a:prstGeom prst="rect">
            <a:avLst/>
          </a:prstGeom>
        </p:spPr>
      </p:pic>
      <p:sp>
        <p:nvSpPr>
          <p:cNvPr id="9" name="Subtitle 2"/>
          <p:cNvSpPr>
            <a:spLocks noGrp="1"/>
          </p:cNvSpPr>
          <p:nvPr>
            <p:ph type="subTitle" idx="1"/>
          </p:nvPr>
        </p:nvSpPr>
        <p:spPr>
          <a:xfrm>
            <a:off x="5652120" y="2636912"/>
            <a:ext cx="3074368" cy="3311768"/>
          </a:xfrm>
        </p:spPr>
        <p:txBody>
          <a:bodyPr/>
          <a:lstStyle/>
          <a:p>
            <a:pPr marL="342900" indent="-342900">
              <a:spcAft>
                <a:spcPts val="1200"/>
              </a:spcAft>
              <a:buFont typeface="Arial" panose="020B0604020202020204" pitchFamily="34" charset="0"/>
              <a:buChar char="•"/>
            </a:pPr>
            <a:r>
              <a:rPr lang="en-AU" sz="1600" i="0" dirty="0" smtClean="0"/>
              <a:t>Household, Income and Labour Dynamics in Australia (HILDA) Survey</a:t>
            </a:r>
          </a:p>
          <a:p>
            <a:pPr marL="342900" indent="-342900">
              <a:spcAft>
                <a:spcPts val="1200"/>
              </a:spcAft>
              <a:buFont typeface="Arial" panose="020B0604020202020204" pitchFamily="34" charset="0"/>
              <a:buChar char="•"/>
            </a:pPr>
            <a:r>
              <a:rPr lang="en-AU" sz="1600" i="0" dirty="0" smtClean="0"/>
              <a:t>The Longitudinal Study of Australian Children (LSAC)</a:t>
            </a:r>
          </a:p>
          <a:p>
            <a:pPr marL="342900" indent="-342900">
              <a:spcAft>
                <a:spcPts val="1200"/>
              </a:spcAft>
              <a:buFont typeface="Arial" panose="020B0604020202020204" pitchFamily="34" charset="0"/>
              <a:buChar char="•"/>
            </a:pPr>
            <a:r>
              <a:rPr lang="en-AU" sz="1600" i="0" dirty="0" smtClean="0"/>
              <a:t>The Longitudinal Study of Indigenous Children (LSIC)</a:t>
            </a:r>
          </a:p>
          <a:p>
            <a:pPr marL="342900" indent="-342900">
              <a:spcAft>
                <a:spcPts val="1200"/>
              </a:spcAft>
              <a:buFont typeface="Arial" panose="020B0604020202020204" pitchFamily="34" charset="0"/>
              <a:buChar char="•"/>
            </a:pPr>
            <a:r>
              <a:rPr lang="en-AU" sz="1600" i="0" dirty="0" smtClean="0"/>
              <a:t>Building a New Life in Australia (BNLA): The Longitudinal Study of Humanitarian Migrants</a:t>
            </a:r>
            <a:endParaRPr lang="en-AU" sz="1600" i="0" dirty="0"/>
          </a:p>
        </p:txBody>
      </p:sp>
    </p:spTree>
    <p:extLst>
      <p:ext uri="{BB962C8B-B14F-4D97-AF65-F5344CB8AC3E}">
        <p14:creationId xmlns:p14="http://schemas.microsoft.com/office/powerpoint/2010/main" val="2166940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268" y="1529174"/>
            <a:ext cx="6120000" cy="2115850"/>
          </a:xfrm>
        </p:spPr>
        <p:txBody>
          <a:bodyPr anchor="ctr"/>
          <a:lstStyle/>
          <a:p>
            <a:r>
              <a:rPr lang="en-AU" dirty="0" smtClean="0"/>
              <a:t>Any Questions?</a:t>
            </a:r>
            <a:endParaRPr lang="en-AU" dirty="0"/>
          </a:p>
        </p:txBody>
      </p:sp>
      <p:sp>
        <p:nvSpPr>
          <p:cNvPr id="3" name="Subtitle 2"/>
          <p:cNvSpPr>
            <a:spLocks noGrp="1"/>
          </p:cNvSpPr>
          <p:nvPr>
            <p:ph type="subTitle" idx="1"/>
          </p:nvPr>
        </p:nvSpPr>
        <p:spPr>
          <a:xfrm>
            <a:off x="579268" y="4149200"/>
            <a:ext cx="6120000" cy="1080000"/>
          </a:xfrm>
        </p:spPr>
        <p:txBody>
          <a:bodyPr/>
          <a:lstStyle/>
          <a:p>
            <a:r>
              <a:rPr lang="en-GB" dirty="0"/>
              <a:t>Thank you.</a:t>
            </a:r>
          </a:p>
          <a:p>
            <a:endParaRPr lang="en-GB" dirty="0"/>
          </a:p>
          <a:p>
            <a:r>
              <a:rPr lang="en-GB" dirty="0"/>
              <a:t>Tara Spokes, PhD</a:t>
            </a:r>
          </a:p>
          <a:p>
            <a:r>
              <a:rPr lang="en-GB" dirty="0"/>
              <a:t>Policy Research Officer</a:t>
            </a:r>
          </a:p>
          <a:p>
            <a:r>
              <a:rPr lang="en-GB" dirty="0"/>
              <a:t>tara.spokes@dss.gov.au</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pPr/>
              <a:t>24</a:t>
            </a:fld>
            <a:endParaRPr lang="en-AU" dirty="0"/>
          </a:p>
        </p:txBody>
      </p:sp>
    </p:spTree>
    <p:extLst>
      <p:ext uri="{BB962C8B-B14F-4D97-AF65-F5344CB8AC3E}">
        <p14:creationId xmlns:p14="http://schemas.microsoft.com/office/powerpoint/2010/main" val="3589798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rgbClr val="005A70"/>
          </a:solidFill>
        </p:spPr>
        <p:txBody>
          <a:bodyPr lIns="180000" tIns="180000" rIns="180000" bIns="180000"/>
          <a:lstStyle/>
          <a:p>
            <a:r>
              <a:rPr lang="en-AU" sz="2800" dirty="0">
                <a:solidFill>
                  <a:schemeClr val="bg1"/>
                </a:solidFill>
              </a:rPr>
              <a:t>The Australian Priority Investment Approach to Welfare (PIA) policy initiative was established as part of the 2015-16 Budget</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3</a:t>
            </a:fld>
            <a:endParaRPr lang="en-AU" dirty="0"/>
          </a:p>
        </p:txBody>
      </p:sp>
      <p:sp>
        <p:nvSpPr>
          <p:cNvPr id="3" name="Content Placeholder 2"/>
          <p:cNvSpPr>
            <a:spLocks noGrp="1"/>
          </p:cNvSpPr>
          <p:nvPr>
            <p:ph idx="1"/>
          </p:nvPr>
        </p:nvSpPr>
        <p:spPr/>
        <p:txBody>
          <a:bodyPr anchor="ctr"/>
          <a:lstStyle/>
          <a:p>
            <a:pPr marL="0" indent="0">
              <a:buNone/>
            </a:pPr>
            <a:r>
              <a:rPr lang="en-AU" b="1" dirty="0"/>
              <a:t>What is it?</a:t>
            </a:r>
          </a:p>
          <a:p>
            <a:pPr marL="617538" lvl="1" indent="-342900">
              <a:buFont typeface="Arial" panose="020B0604020202020204" pitchFamily="34" charset="0"/>
              <a:buChar char="•"/>
            </a:pPr>
            <a:r>
              <a:rPr lang="en-AU" dirty="0"/>
              <a:t>The Priority Investment Approach, or PIA, uses data analysis to identify groups at risk of long-term welfare dependence and uses insights from the data to find innovative ways to help more Australians live independently, reducing their need for welfare.</a:t>
            </a:r>
          </a:p>
          <a:p>
            <a:pPr marL="617538" lvl="1" indent="-342900">
              <a:buFont typeface="Arial" panose="020B0604020202020204" pitchFamily="34" charset="0"/>
              <a:buChar char="•"/>
            </a:pPr>
            <a:r>
              <a:rPr lang="en-AU" dirty="0"/>
              <a:t>The PIA data includes administrative data collected for the purpose of recording eligibility for benefits, service delivery activities and payments.</a:t>
            </a:r>
          </a:p>
        </p:txBody>
      </p:sp>
    </p:spTree>
    <p:extLst>
      <p:ext uri="{BB962C8B-B14F-4D97-AF65-F5344CB8AC3E}">
        <p14:creationId xmlns:p14="http://schemas.microsoft.com/office/powerpoint/2010/main" val="1953373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2453"/>
          </a:xfrm>
          <a:solidFill>
            <a:srgbClr val="005A70"/>
          </a:solidFill>
        </p:spPr>
        <p:txBody>
          <a:bodyPr lIns="180000" tIns="180000" rIns="180000" bIns="180000"/>
          <a:lstStyle/>
          <a:p>
            <a:pPr marL="180000">
              <a:spcBef>
                <a:spcPts val="600"/>
              </a:spcBef>
              <a:spcAft>
                <a:spcPts val="400"/>
              </a:spcAft>
            </a:pPr>
            <a:r>
              <a:rPr lang="en-AU" sz="2800" dirty="0">
                <a:solidFill>
                  <a:schemeClr val="bg1"/>
                </a:solidFill>
                <a:latin typeface="Times New Roman" panose="02020603050405020304" pitchFamily="18" charset="0"/>
                <a:cs typeface="Times New Roman" panose="02020603050405020304" pitchFamily="18" charset="0"/>
              </a:rPr>
              <a:t>The PIA data includes 14 years of information about payment recipients over 56 quarterly snapshots</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4</a:t>
            </a:fld>
            <a:endParaRPr lang="en-AU" dirty="0"/>
          </a:p>
        </p:txBody>
      </p:sp>
      <p:sp>
        <p:nvSpPr>
          <p:cNvPr id="3" name="Content Placeholder 2"/>
          <p:cNvSpPr>
            <a:spLocks noGrp="1"/>
          </p:cNvSpPr>
          <p:nvPr>
            <p:ph idx="1"/>
          </p:nvPr>
        </p:nvSpPr>
        <p:spPr/>
        <p:txBody>
          <a:bodyPr anchor="ctr"/>
          <a:lstStyle/>
          <a:p>
            <a:pPr marL="0" indent="0">
              <a:buNone/>
            </a:pPr>
            <a:r>
              <a:rPr lang="en-AU" b="1" dirty="0"/>
              <a:t>What is in it?</a:t>
            </a:r>
          </a:p>
          <a:p>
            <a:pPr marL="617538" lvl="1" indent="-342900">
              <a:buFont typeface="Arial" panose="020B0604020202020204" pitchFamily="34" charset="0"/>
              <a:buChar char="•"/>
            </a:pPr>
            <a:r>
              <a:rPr lang="en-AU" dirty="0"/>
              <a:t>The data is a series of quarterly snapshots taken from the   July-September 2001 quarter to the April-June 2015 quarter.</a:t>
            </a:r>
          </a:p>
          <a:p>
            <a:pPr marL="617538" lvl="1" indent="-342900">
              <a:buFont typeface="Arial" panose="020B0604020202020204" pitchFamily="34" charset="0"/>
              <a:buChar char="•"/>
            </a:pPr>
            <a:r>
              <a:rPr lang="en-AU" dirty="0"/>
              <a:t>The data contains information about those people who have received one of 21 benefits including Aged Pension, Disability Support Pension, Newstart Allowance and Carer Payment.</a:t>
            </a:r>
          </a:p>
          <a:p>
            <a:pPr marL="617538" lvl="1" indent="-342900">
              <a:buFont typeface="Arial" panose="020B0604020202020204" pitchFamily="34" charset="0"/>
              <a:buChar char="•"/>
            </a:pPr>
            <a:r>
              <a:rPr lang="en-AU" dirty="0"/>
              <a:t>The de-identified information includes demographic and geographical information, as well as information relating to accommodation, primary medical conditions, education and income.</a:t>
            </a:r>
          </a:p>
          <a:p>
            <a:pPr marL="617538" lvl="1" indent="-342900">
              <a:buFont typeface="Arial" panose="020B0604020202020204" pitchFamily="34" charset="0"/>
              <a:buChar char="•"/>
            </a:pPr>
            <a:r>
              <a:rPr lang="en-AU" dirty="0"/>
              <a:t>Demographic variables of the partner are also available for some of the recipients.  </a:t>
            </a:r>
          </a:p>
        </p:txBody>
      </p:sp>
    </p:spTree>
    <p:extLst>
      <p:ext uri="{BB962C8B-B14F-4D97-AF65-F5344CB8AC3E}">
        <p14:creationId xmlns:p14="http://schemas.microsoft.com/office/powerpoint/2010/main" val="3900416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2453"/>
          </a:xfrm>
          <a:solidFill>
            <a:srgbClr val="005A70"/>
          </a:solidFill>
        </p:spPr>
        <p:txBody>
          <a:bodyPr lIns="180000" tIns="180000" rIns="180000" bIns="180000"/>
          <a:lstStyle/>
          <a:p>
            <a:pPr marL="180000">
              <a:spcBef>
                <a:spcPts val="600"/>
              </a:spcBef>
              <a:spcAft>
                <a:spcPts val="400"/>
              </a:spcAft>
            </a:pPr>
            <a:r>
              <a:rPr lang="en-AU" sz="2800" dirty="0">
                <a:solidFill>
                  <a:schemeClr val="bg1"/>
                </a:solidFill>
                <a:latin typeface="Times New Roman" panose="02020603050405020304" pitchFamily="18" charset="0"/>
                <a:cs typeface="Times New Roman" panose="02020603050405020304" pitchFamily="18" charset="0"/>
              </a:rPr>
              <a:t>Part of the PIA policy is to provide access to the data to help improve the lives of Australians who are receiving welfare</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5</a:t>
            </a:fld>
            <a:endParaRPr lang="en-AU" dirty="0"/>
          </a:p>
        </p:txBody>
      </p:sp>
      <p:sp>
        <p:nvSpPr>
          <p:cNvPr id="3" name="Content Placeholder 2"/>
          <p:cNvSpPr>
            <a:spLocks noGrp="1"/>
          </p:cNvSpPr>
          <p:nvPr>
            <p:ph idx="1"/>
          </p:nvPr>
        </p:nvSpPr>
        <p:spPr/>
        <p:txBody>
          <a:bodyPr anchor="ctr"/>
          <a:lstStyle/>
          <a:p>
            <a:pPr marL="0" indent="0">
              <a:buNone/>
            </a:pPr>
            <a:r>
              <a:rPr lang="en-AU" b="1" dirty="0"/>
              <a:t>Where is it?</a:t>
            </a:r>
          </a:p>
          <a:p>
            <a:pPr marL="617538" lvl="1" indent="-342900">
              <a:buFont typeface="Arial" panose="020B0604020202020204" pitchFamily="34" charset="0"/>
              <a:buChar char="•"/>
            </a:pPr>
            <a:r>
              <a:rPr lang="en-AU" dirty="0"/>
              <a:t>In September 2016, Minister Porter announced a plan to allow limited access to PIA data. </a:t>
            </a:r>
          </a:p>
          <a:p>
            <a:pPr marL="617538" lvl="1" indent="-342900">
              <a:buFont typeface="Arial" panose="020B0604020202020204" pitchFamily="34" charset="0"/>
              <a:buChar char="•"/>
            </a:pPr>
            <a:r>
              <a:rPr lang="en-AU" dirty="0"/>
              <a:t>There are three points of access that differ by level of information provided, as well as cost and ease of access. </a:t>
            </a:r>
          </a:p>
          <a:p>
            <a:pPr marL="617538" lvl="1" indent="-342900">
              <a:buFont typeface="Arial" panose="020B0604020202020204" pitchFamily="34" charset="0"/>
              <a:buChar char="•"/>
            </a:pPr>
            <a:r>
              <a:rPr lang="en-AU" dirty="0"/>
              <a:t>For example, those researchers who have a high level of skill and need more detailed information for their research, can apply for access to the secure enclave (SURE). </a:t>
            </a:r>
          </a:p>
          <a:p>
            <a:pPr marL="617538" lvl="1" indent="-342900">
              <a:buFont typeface="Arial" panose="020B0604020202020204" pitchFamily="34" charset="0"/>
              <a:buChar char="•"/>
            </a:pPr>
            <a:r>
              <a:rPr lang="en-AU" dirty="0"/>
              <a:t>For others, TableBuilder provides non-restricted access to less detailed information with free registration</a:t>
            </a:r>
          </a:p>
        </p:txBody>
      </p:sp>
    </p:spTree>
    <p:extLst>
      <p:ext uri="{BB962C8B-B14F-4D97-AF65-F5344CB8AC3E}">
        <p14:creationId xmlns:p14="http://schemas.microsoft.com/office/powerpoint/2010/main" val="1858277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926" y="388094"/>
            <a:ext cx="6873052" cy="2160000"/>
          </a:xfrm>
        </p:spPr>
        <p:txBody>
          <a:bodyPr/>
          <a:lstStyle/>
          <a:p>
            <a:r>
              <a:rPr lang="en-AU" dirty="0" smtClean="0">
                <a:solidFill>
                  <a:srgbClr val="005A70"/>
                </a:solidFill>
              </a:rPr>
              <a:t>Three Access Points to PIA</a:t>
            </a:r>
            <a:endParaRPr lang="en-AU" dirty="0">
              <a:solidFill>
                <a:srgbClr val="005A70"/>
              </a:solidFill>
            </a:endParaRPr>
          </a:p>
        </p:txBody>
      </p:sp>
      <p:sp>
        <p:nvSpPr>
          <p:cNvPr id="3" name="Footer Placeholder 2"/>
          <p:cNvSpPr>
            <a:spLocks noGrp="1"/>
          </p:cNvSpPr>
          <p:nvPr>
            <p:ph type="ftr" sz="quarter" idx="11"/>
          </p:nvPr>
        </p:nvSpPr>
        <p:spPr/>
        <p:txBody>
          <a:bodyPr/>
          <a:lstStyle/>
          <a:p>
            <a:r>
              <a:rPr lang="en-AU" dirty="0" smtClean="0"/>
              <a:t>Access to Priority Investment Approach (PIA) Data</a:t>
            </a:r>
            <a:endParaRPr lang="en-AU" dirty="0"/>
          </a:p>
        </p:txBody>
      </p:sp>
      <p:sp>
        <p:nvSpPr>
          <p:cNvPr id="4" name="Slide Number Placeholder 3"/>
          <p:cNvSpPr>
            <a:spLocks noGrp="1"/>
          </p:cNvSpPr>
          <p:nvPr>
            <p:ph type="sldNum" sz="quarter" idx="12"/>
          </p:nvPr>
        </p:nvSpPr>
        <p:spPr/>
        <p:txBody>
          <a:bodyPr/>
          <a:lstStyle/>
          <a:p>
            <a:fld id="{EF10AA22-7383-4F49-87C9-FE0A84CB7966}" type="slidenum">
              <a:rPr lang="en-AU" smtClean="0"/>
              <a:pPr/>
              <a:t>6</a:t>
            </a:fld>
            <a:endParaRPr lang="en-AU" dirty="0"/>
          </a:p>
        </p:txBody>
      </p:sp>
      <p:graphicFrame>
        <p:nvGraphicFramePr>
          <p:cNvPr id="7" name="Table 6" descr="This table documents the differences in the data access and detail between the three access points of the PIA data: the secure enclave, TableBuilder and Synthetic Data." title="Table"/>
          <p:cNvGraphicFramePr>
            <a:graphicFrameLocks noGrp="1"/>
          </p:cNvGraphicFramePr>
          <p:nvPr>
            <p:extLst/>
          </p:nvPr>
        </p:nvGraphicFramePr>
        <p:xfrm>
          <a:off x="323529" y="1412776"/>
          <a:ext cx="8402959" cy="4728223"/>
        </p:xfrm>
        <a:graphic>
          <a:graphicData uri="http://schemas.openxmlformats.org/drawingml/2006/table">
            <a:tbl>
              <a:tblPr firstRow="1" firstCol="1" bandRow="1">
                <a:tableStyleId>{5C22544A-7EE6-4342-B048-85BDC9FD1C3A}</a:tableStyleId>
              </a:tblPr>
              <a:tblGrid>
                <a:gridCol w="1828117">
                  <a:extLst>
                    <a:ext uri="{9D8B030D-6E8A-4147-A177-3AD203B41FA5}">
                      <a16:colId xmlns:a16="http://schemas.microsoft.com/office/drawing/2014/main" val="3277180380"/>
                    </a:ext>
                  </a:extLst>
                </a:gridCol>
                <a:gridCol w="2191614">
                  <a:extLst>
                    <a:ext uri="{9D8B030D-6E8A-4147-A177-3AD203B41FA5}">
                      <a16:colId xmlns:a16="http://schemas.microsoft.com/office/drawing/2014/main" val="1038964272"/>
                    </a:ext>
                  </a:extLst>
                </a:gridCol>
                <a:gridCol w="2191614">
                  <a:extLst>
                    <a:ext uri="{9D8B030D-6E8A-4147-A177-3AD203B41FA5}">
                      <a16:colId xmlns:a16="http://schemas.microsoft.com/office/drawing/2014/main" val="677434221"/>
                    </a:ext>
                  </a:extLst>
                </a:gridCol>
                <a:gridCol w="2191614">
                  <a:extLst>
                    <a:ext uri="{9D8B030D-6E8A-4147-A177-3AD203B41FA5}">
                      <a16:colId xmlns:a16="http://schemas.microsoft.com/office/drawing/2014/main" val="2366508739"/>
                    </a:ext>
                  </a:extLst>
                </a:gridCol>
              </a:tblGrid>
              <a:tr h="329498">
                <a:tc>
                  <a:txBody>
                    <a:bodyPr/>
                    <a:lstStyle/>
                    <a:p>
                      <a:pPr>
                        <a:lnSpc>
                          <a:spcPts val="1400"/>
                        </a:lnSpc>
                        <a:spcBef>
                          <a:spcPts val="600"/>
                        </a:spcBef>
                        <a:spcAft>
                          <a:spcPts val="0"/>
                        </a:spcAft>
                      </a:pPr>
                      <a:r>
                        <a:rPr lang="en-AU" sz="1000" spc="20" dirty="0">
                          <a:effectLst/>
                        </a:rPr>
                        <a:t>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gn="ctr">
                        <a:lnSpc>
                          <a:spcPts val="1400"/>
                        </a:lnSpc>
                        <a:spcBef>
                          <a:spcPts val="600"/>
                        </a:spcBef>
                        <a:spcAft>
                          <a:spcPts val="0"/>
                        </a:spcAft>
                      </a:pPr>
                      <a:r>
                        <a:rPr lang="en-AU" sz="1100" spc="20" dirty="0">
                          <a:effectLst/>
                        </a:rPr>
                        <a:t>PIA in SURE</a:t>
                      </a:r>
                      <a:endParaRPr lang="en-AU"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gn="ctr">
                        <a:lnSpc>
                          <a:spcPts val="1400"/>
                        </a:lnSpc>
                        <a:spcBef>
                          <a:spcPts val="600"/>
                        </a:spcBef>
                        <a:spcAft>
                          <a:spcPts val="0"/>
                        </a:spcAft>
                      </a:pPr>
                      <a:r>
                        <a:rPr lang="en-AU" sz="1100" spc="20" dirty="0">
                          <a:effectLst/>
                        </a:rPr>
                        <a:t>TableBuilder</a:t>
                      </a:r>
                      <a:endParaRPr lang="en-AU"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gn="ctr">
                        <a:lnSpc>
                          <a:spcPts val="1400"/>
                        </a:lnSpc>
                        <a:spcBef>
                          <a:spcPts val="600"/>
                        </a:spcBef>
                        <a:spcAft>
                          <a:spcPts val="0"/>
                        </a:spcAft>
                      </a:pPr>
                      <a:r>
                        <a:rPr lang="en-AU" sz="1050" spc="20" dirty="0">
                          <a:effectLst/>
                        </a:rPr>
                        <a:t>Synthetic Data</a:t>
                      </a:r>
                      <a:endParaRPr lang="en-AU"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2188903122"/>
                  </a:ext>
                </a:extLst>
              </a:tr>
              <a:tr h="793827">
                <a:tc>
                  <a:txBody>
                    <a:bodyPr/>
                    <a:lstStyle/>
                    <a:p>
                      <a:pPr>
                        <a:lnSpc>
                          <a:spcPts val="1400"/>
                        </a:lnSpc>
                        <a:spcBef>
                          <a:spcPts val="600"/>
                        </a:spcBef>
                        <a:spcAft>
                          <a:spcPts val="0"/>
                        </a:spcAft>
                      </a:pPr>
                      <a:r>
                        <a:rPr lang="en-AU" sz="1000" spc="20" dirty="0">
                          <a:effectLst/>
                        </a:rPr>
                        <a:t>Accessibility</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Applications are considered and approval based on user expertise and need for the data in context of a specific project.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Unrestricted </a:t>
                      </a:r>
                      <a:r>
                        <a:rPr lang="en-AU" sz="1000" spc="20" dirty="0">
                          <a:effectLst/>
                        </a:rPr>
                        <a:t>access.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Unrestricted </a:t>
                      </a:r>
                      <a:r>
                        <a:rPr lang="en-AU" sz="1000" spc="20" dirty="0">
                          <a:effectLst/>
                        </a:rPr>
                        <a:t>access.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318327864"/>
                  </a:ext>
                </a:extLst>
              </a:tr>
              <a:tr h="626884">
                <a:tc>
                  <a:txBody>
                    <a:bodyPr/>
                    <a:lstStyle/>
                    <a:p>
                      <a:pPr>
                        <a:lnSpc>
                          <a:spcPts val="1400"/>
                        </a:lnSpc>
                        <a:spcBef>
                          <a:spcPts val="600"/>
                        </a:spcBef>
                        <a:spcAft>
                          <a:spcPts val="0"/>
                        </a:spcAft>
                      </a:pPr>
                      <a:r>
                        <a:rPr lang="en-AU" sz="1000" spc="20" dirty="0">
                          <a:effectLst/>
                        </a:rPr>
                        <a:t>User Access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User pays </a:t>
                      </a:r>
                      <a:r>
                        <a:rPr lang="en-AU" sz="1000" spc="20" dirty="0" smtClean="0">
                          <a:effectLst/>
                        </a:rPr>
                        <a:t>an access fee.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Free registration.</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Free registration.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851758843"/>
                  </a:ext>
                </a:extLst>
              </a:tr>
              <a:tr h="1330381">
                <a:tc>
                  <a:txBody>
                    <a:bodyPr/>
                    <a:lstStyle/>
                    <a:p>
                      <a:pPr>
                        <a:lnSpc>
                          <a:spcPts val="1400"/>
                        </a:lnSpc>
                        <a:spcBef>
                          <a:spcPts val="600"/>
                        </a:spcBef>
                        <a:spcAft>
                          <a:spcPts val="0"/>
                        </a:spcAft>
                      </a:pPr>
                      <a:r>
                        <a:rPr lang="en-AU" sz="1000" spc="20" dirty="0">
                          <a:effectLst/>
                        </a:rPr>
                        <a:t>User Experience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Once approved, access is within a secure enclave and users will see unit record data. All analyses are run remotely within the secure enclave. Output must be approved before being taken out of SURE.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Once users log in, they are able to construct tables of aggregate data freely, without constraint. These tables can then be downloaded as .csv files without review. Users do not see the unit level record data at any stage.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Users can download the complete dataset of unit level record data to use on their own system.</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3657193259"/>
                  </a:ext>
                </a:extLst>
              </a:tr>
              <a:tr h="444351">
                <a:tc>
                  <a:txBody>
                    <a:bodyPr/>
                    <a:lstStyle/>
                    <a:p>
                      <a:pPr>
                        <a:lnSpc>
                          <a:spcPts val="1400"/>
                        </a:lnSpc>
                        <a:spcBef>
                          <a:spcPts val="600"/>
                        </a:spcBef>
                        <a:spcAft>
                          <a:spcPts val="0"/>
                        </a:spcAft>
                      </a:pPr>
                      <a:r>
                        <a:rPr lang="en-AU" sz="1000" spc="20" dirty="0">
                          <a:effectLst/>
                        </a:rPr>
                        <a:t>Sources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AIHW secure environment</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ABS Tablebuilder site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Dataverse.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3499027190"/>
                  </a:ext>
                </a:extLst>
              </a:tr>
              <a:tr h="269613">
                <a:tc>
                  <a:txBody>
                    <a:bodyPr/>
                    <a:lstStyle/>
                    <a:p>
                      <a:pPr>
                        <a:lnSpc>
                          <a:spcPts val="1400"/>
                        </a:lnSpc>
                        <a:spcBef>
                          <a:spcPts val="600"/>
                        </a:spcBef>
                        <a:spcAft>
                          <a:spcPts val="0"/>
                        </a:spcAft>
                      </a:pPr>
                      <a:r>
                        <a:rPr lang="en-AU" sz="1000" spc="20" dirty="0">
                          <a:effectLst/>
                        </a:rPr>
                        <a:t>Number of Variables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60</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38</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31</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2715467720"/>
                  </a:ext>
                </a:extLst>
              </a:tr>
              <a:tr h="269613">
                <a:tc>
                  <a:txBody>
                    <a:bodyPr/>
                    <a:lstStyle/>
                    <a:p>
                      <a:pPr>
                        <a:lnSpc>
                          <a:spcPts val="1400"/>
                        </a:lnSpc>
                        <a:spcBef>
                          <a:spcPts val="600"/>
                        </a:spcBef>
                        <a:spcAft>
                          <a:spcPts val="0"/>
                        </a:spcAft>
                      </a:pPr>
                      <a:r>
                        <a:rPr lang="en-AU" sz="1000" spc="20" dirty="0">
                          <a:effectLst/>
                        </a:rPr>
                        <a:t>Format of Date of Birth</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Rounded to the month</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Rounded to the year</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Rounded to the decade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1577596077"/>
                  </a:ext>
                </a:extLst>
              </a:tr>
              <a:tr h="626884">
                <a:tc>
                  <a:txBody>
                    <a:bodyPr/>
                    <a:lstStyle/>
                    <a:p>
                      <a:pPr>
                        <a:lnSpc>
                          <a:spcPts val="1400"/>
                        </a:lnSpc>
                        <a:spcBef>
                          <a:spcPts val="600"/>
                        </a:spcBef>
                        <a:spcAft>
                          <a:spcPts val="0"/>
                        </a:spcAft>
                      </a:pPr>
                      <a:r>
                        <a:rPr lang="en-AU" sz="1000" spc="20" dirty="0">
                          <a:effectLst/>
                        </a:rPr>
                        <a:t>Geographic Information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Country (Birth, Residence and Citizenship), State, Postcode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Country by Region (Birth and Residence), State, Postcode, Address at SA3 level</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Country (Birth and Residence), </a:t>
                      </a:r>
                      <a:r>
                        <a:rPr lang="en-AU" sz="1000" spc="20" dirty="0" smtClean="0">
                          <a:effectLst/>
                        </a:rPr>
                        <a:t>Postcode.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2227534435"/>
                  </a:ext>
                </a:extLst>
              </a:tr>
            </a:tbl>
          </a:graphicData>
        </a:graphic>
      </p:graphicFrame>
      <p:sp>
        <p:nvSpPr>
          <p:cNvPr id="8" name="Rounded Rectangle 7" descr="Highlighting free registration and unrestricted access of TableBuilder" title="Highlight"/>
          <p:cNvSpPr/>
          <p:nvPr/>
        </p:nvSpPr>
        <p:spPr>
          <a:xfrm>
            <a:off x="2151668" y="1706151"/>
            <a:ext cx="6568923" cy="142770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ounded Rectangle 10" descr="Highlighting the reduced number of variables in TableBuilder compared to the number available in the secure enclave." title="Highlight"/>
          <p:cNvSpPr/>
          <p:nvPr/>
        </p:nvSpPr>
        <p:spPr>
          <a:xfrm>
            <a:off x="2156779" y="4921484"/>
            <a:ext cx="6568923" cy="35769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ounded Rectangle 11" descr="Highlighting the less specific information available in TableBuilder compared to the information available in the secure enclave. " title="Highlight"/>
          <p:cNvSpPr/>
          <p:nvPr/>
        </p:nvSpPr>
        <p:spPr>
          <a:xfrm>
            <a:off x="2151668" y="5517231"/>
            <a:ext cx="6568923" cy="5760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34976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PIA in TableBuilder</a:t>
            </a:r>
          </a:p>
        </p:txBody>
      </p:sp>
      <p:sp>
        <p:nvSpPr>
          <p:cNvPr id="3" name="Content Placeholder 2"/>
          <p:cNvSpPr>
            <a:spLocks noGrp="1"/>
          </p:cNvSpPr>
          <p:nvPr>
            <p:ph idx="1"/>
          </p:nvPr>
        </p:nvSpPr>
        <p:spPr/>
        <p:txBody>
          <a:bodyPr anchor="ctr"/>
          <a:lstStyle/>
          <a:p>
            <a:pPr marL="0" indent="0">
              <a:buNone/>
            </a:pPr>
            <a:r>
              <a:rPr lang="en-AU" dirty="0" smtClean="0"/>
              <a:t>As this data is publicly accessible, a number of steps have been taken to ensure privacy is maintained.</a:t>
            </a:r>
          </a:p>
          <a:p>
            <a:pPr marL="0" indent="0">
              <a:buNone/>
            </a:pPr>
            <a:r>
              <a:rPr lang="en-AU" b="1" dirty="0" smtClean="0"/>
              <a:t>What is not </a:t>
            </a:r>
            <a:r>
              <a:rPr lang="en-AU" b="1" dirty="0"/>
              <a:t>in </a:t>
            </a:r>
            <a:r>
              <a:rPr lang="en-AU" b="1" dirty="0" smtClean="0"/>
              <a:t>it?</a:t>
            </a:r>
            <a:endParaRPr lang="en-AU" b="1" dirty="0"/>
          </a:p>
          <a:p>
            <a:pPr marL="274638" lvl="1" indent="0">
              <a:buNone/>
            </a:pPr>
            <a:r>
              <a:rPr lang="en-AU" dirty="0" smtClean="0"/>
              <a:t>Fewer </a:t>
            </a:r>
            <a:r>
              <a:rPr lang="en-AU" dirty="0"/>
              <a:t>Variables</a:t>
            </a:r>
          </a:p>
          <a:p>
            <a:pPr lvl="2"/>
            <a:r>
              <a:rPr lang="en-AU" dirty="0"/>
              <a:t>38 </a:t>
            </a:r>
            <a:r>
              <a:rPr lang="en-AU" dirty="0" smtClean="0"/>
              <a:t>variables (not 60)</a:t>
            </a:r>
            <a:endParaRPr lang="en-AU" dirty="0"/>
          </a:p>
          <a:p>
            <a:pPr marL="274638" lvl="1" indent="0">
              <a:buNone/>
            </a:pPr>
            <a:r>
              <a:rPr lang="en-AU" dirty="0"/>
              <a:t>Less Detail</a:t>
            </a:r>
          </a:p>
          <a:p>
            <a:pPr lvl="2"/>
            <a:r>
              <a:rPr lang="en-AU" dirty="0"/>
              <a:t>Some variables have been modified </a:t>
            </a:r>
            <a:r>
              <a:rPr lang="en-AU" dirty="0" smtClean="0"/>
              <a:t>(e.g., month </a:t>
            </a:r>
            <a:r>
              <a:rPr lang="en-AU" dirty="0"/>
              <a:t>and Year to Year only</a:t>
            </a:r>
            <a:r>
              <a:rPr lang="en-AU" dirty="0" smtClean="0"/>
              <a:t>)</a:t>
            </a:r>
          </a:p>
          <a:p>
            <a:pPr marL="274638" lvl="1" indent="0">
              <a:buNone/>
            </a:pPr>
            <a:r>
              <a:rPr lang="en-AU" dirty="0" smtClean="0"/>
              <a:t>Fewer people</a:t>
            </a:r>
          </a:p>
          <a:p>
            <a:pPr lvl="2"/>
            <a:r>
              <a:rPr lang="en-AU" dirty="0" smtClean="0"/>
              <a:t>A 5% sample of the population</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7</a:t>
            </a:fld>
            <a:endParaRPr lang="en-AU" dirty="0"/>
          </a:p>
        </p:txBody>
      </p:sp>
    </p:spTree>
    <p:extLst>
      <p:ext uri="{BB962C8B-B14F-4D97-AF65-F5344CB8AC3E}">
        <p14:creationId xmlns:p14="http://schemas.microsoft.com/office/powerpoint/2010/main" val="32269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you might be interested in using TableBuilder to access the PIA data</a:t>
            </a:r>
            <a:endParaRPr lang="en-AU" dirty="0"/>
          </a:p>
        </p:txBody>
      </p:sp>
      <p:sp>
        <p:nvSpPr>
          <p:cNvPr id="3" name="Content Placeholder 2"/>
          <p:cNvSpPr>
            <a:spLocks noGrp="1"/>
          </p:cNvSpPr>
          <p:nvPr>
            <p:ph idx="1"/>
          </p:nvPr>
        </p:nvSpPr>
        <p:spPr/>
        <p:txBody>
          <a:bodyPr anchor="ctr"/>
          <a:lstStyle/>
          <a:p>
            <a:r>
              <a:rPr lang="en-AU" dirty="0" smtClean="0"/>
              <a:t>TableBuilder is good for a wide range of data analysis expertise; from beginner to advanced</a:t>
            </a:r>
          </a:p>
          <a:p>
            <a:r>
              <a:rPr lang="en-AU" dirty="0" smtClean="0"/>
              <a:t>TableBuilder allows for population estimates</a:t>
            </a:r>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8</a:t>
            </a:fld>
            <a:endParaRPr lang="en-AU" dirty="0"/>
          </a:p>
        </p:txBody>
      </p:sp>
    </p:spTree>
    <p:extLst>
      <p:ext uri="{BB962C8B-B14F-4D97-AF65-F5344CB8AC3E}">
        <p14:creationId xmlns:p14="http://schemas.microsoft.com/office/powerpoint/2010/main" val="241754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PIA in TableBuilder</a:t>
            </a:r>
          </a:p>
        </p:txBody>
      </p:sp>
      <p:sp>
        <p:nvSpPr>
          <p:cNvPr id="3" name="Content Placeholder 2"/>
          <p:cNvSpPr>
            <a:spLocks noGrp="1"/>
          </p:cNvSpPr>
          <p:nvPr>
            <p:ph idx="1"/>
          </p:nvPr>
        </p:nvSpPr>
        <p:spPr/>
        <p:txBody>
          <a:bodyPr anchor="ctr"/>
          <a:lstStyle/>
          <a:p>
            <a:pPr marL="0" indent="0">
              <a:buNone/>
            </a:pPr>
            <a:r>
              <a:rPr lang="en-AU" b="1" dirty="0"/>
              <a:t>Who it is meant </a:t>
            </a:r>
            <a:r>
              <a:rPr lang="en-AU" b="1" dirty="0" smtClean="0"/>
              <a:t>for?</a:t>
            </a:r>
            <a:endParaRPr lang="en-AU" b="1" dirty="0"/>
          </a:p>
          <a:p>
            <a:r>
              <a:rPr lang="en-AU" dirty="0" smtClean="0"/>
              <a:t>Everybody</a:t>
            </a:r>
          </a:p>
          <a:p>
            <a:pPr lvl="1"/>
            <a:r>
              <a:rPr lang="en-AU" dirty="0" smtClean="0"/>
              <a:t>Teachers and students</a:t>
            </a:r>
          </a:p>
          <a:p>
            <a:pPr lvl="1"/>
            <a:r>
              <a:rPr lang="en-AU" dirty="0" smtClean="0"/>
              <a:t>Journalists</a:t>
            </a:r>
          </a:p>
          <a:p>
            <a:pPr lvl="1"/>
            <a:r>
              <a:rPr lang="en-AU" dirty="0" smtClean="0"/>
              <a:t>Academics</a:t>
            </a:r>
          </a:p>
          <a:p>
            <a:pPr lvl="1"/>
            <a:r>
              <a:rPr lang="en-AU" dirty="0" smtClean="0"/>
              <a:t>Non Government Organisations</a:t>
            </a:r>
            <a:endParaRPr lang="en-AU" dirty="0"/>
          </a:p>
          <a:p>
            <a:pPr marL="0" indent="0">
              <a:buNone/>
            </a:pPr>
            <a:r>
              <a:rPr lang="en-AU" b="1" dirty="0"/>
              <a:t>How it can be </a:t>
            </a:r>
            <a:r>
              <a:rPr lang="en-AU" b="1" dirty="0" smtClean="0"/>
              <a:t>used?</a:t>
            </a:r>
            <a:endParaRPr lang="en-AU" dirty="0"/>
          </a:p>
          <a:p>
            <a:r>
              <a:rPr lang="en-AU" dirty="0" smtClean="0"/>
              <a:t>Create and download both tables and graphs </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t>9</a:t>
            </a:fld>
            <a:endParaRPr lang="en-AU" dirty="0"/>
          </a:p>
        </p:txBody>
      </p:sp>
    </p:spTree>
    <p:extLst>
      <p:ext uri="{BB962C8B-B14F-4D97-AF65-F5344CB8AC3E}">
        <p14:creationId xmlns:p14="http://schemas.microsoft.com/office/powerpoint/2010/main" val="394221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SS PPT template_Blue">
  <a:themeElements>
    <a:clrScheme name="DSS">
      <a:dk1>
        <a:sysClr val="windowText" lastClr="000000"/>
      </a:dk1>
      <a:lt1>
        <a:sysClr val="window" lastClr="FFFFFF"/>
      </a:lt1>
      <a:dk2>
        <a:srgbClr val="000000"/>
      </a:dk2>
      <a:lt2>
        <a:srgbClr val="F8F8F8"/>
      </a:lt2>
      <a:accent1>
        <a:srgbClr val="005A70"/>
      </a:accent1>
      <a:accent2>
        <a:srgbClr val="00B0B9"/>
      </a:accent2>
      <a:accent3>
        <a:srgbClr val="A6192E"/>
      </a:accent3>
      <a:accent4>
        <a:srgbClr val="78BE20"/>
      </a:accent4>
      <a:accent5>
        <a:srgbClr val="275D38"/>
      </a:accent5>
      <a:accent6>
        <a:srgbClr val="500778"/>
      </a:accent6>
      <a:hlink>
        <a:srgbClr val="000000"/>
      </a:hlink>
      <a:folHlink>
        <a:srgbClr val="000000"/>
      </a:folHlink>
    </a:clrScheme>
    <a:fontScheme name="Stronger Relationship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 Point Template - Blue.pptx" id="{4E81403B-4837-4D14-A16C-90E9DD80F101}" vid="{98F22A6A-70CB-452A-880F-9CBC9A6695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DSS PPT Template_Blue</Template>
  <TotalTime>0</TotalTime>
  <Words>3146</Words>
  <Application>Microsoft Office PowerPoint</Application>
  <PresentationFormat>On-screen Show (4:3)</PresentationFormat>
  <Paragraphs>253</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Georgia</vt:lpstr>
      <vt:lpstr>Times New Roman</vt:lpstr>
      <vt:lpstr>DSS PPT template_Blue</vt:lpstr>
      <vt:lpstr>Public Access to Priority Investment Approach (PIA) Data</vt:lpstr>
      <vt:lpstr>How might this be relevant to your grant application for the TTL Fund?</vt:lpstr>
      <vt:lpstr>The Australian Priority Investment Approach to Welfare (PIA) policy initiative was established as part of the 2015-16 Budget</vt:lpstr>
      <vt:lpstr>The PIA data includes 14 years of information about payment recipients over 56 quarterly snapshots</vt:lpstr>
      <vt:lpstr>Part of the PIA policy is to provide access to the data to help improve the lives of Australians who are receiving welfare</vt:lpstr>
      <vt:lpstr>Three Access Points to PIA</vt:lpstr>
      <vt:lpstr>PIA in TableBuilder</vt:lpstr>
      <vt:lpstr>Why you might be interested in using TableBuilder to access the PIA data</vt:lpstr>
      <vt:lpstr>PIA in TableBuilder</vt:lpstr>
      <vt:lpstr>Some examples using TableBuilder</vt:lpstr>
      <vt:lpstr>Parenting Payment by State/Territory</vt:lpstr>
      <vt:lpstr>Parenting Payment by State/Territory</vt:lpstr>
      <vt:lpstr>Parenting Payment by State/Territory</vt:lpstr>
      <vt:lpstr>Newstart by State/Territory by Age</vt:lpstr>
      <vt:lpstr>Newstart by State/Territory by Age</vt:lpstr>
      <vt:lpstr>Newstart by State/Territory by Age</vt:lpstr>
      <vt:lpstr>Work Capacity Assessment before and after an Intervention</vt:lpstr>
      <vt:lpstr>Work Capacity Assessment before and after an Intervention</vt:lpstr>
      <vt:lpstr>Changes in Primary Medical Condition across time</vt:lpstr>
      <vt:lpstr>Changes in Primary Medical Condition across time</vt:lpstr>
      <vt:lpstr>Changes in Primary Medical Condition across time</vt:lpstr>
      <vt:lpstr>Changes in Primary Medical Condition across time</vt:lpstr>
      <vt:lpstr>Other Data</vt:lpstr>
      <vt:lpstr>Any 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2017-11-29T22:08:51Z</dcterms:created>
  <dcterms:modified xsi:type="dcterms:W3CDTF">2018-03-02T00:48:20Z</dcterms:modified>
</cp:coreProperties>
</file>