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sldIdLst>
    <p:sldId id="256" r:id="rId2"/>
    <p:sldId id="260" r:id="rId3"/>
    <p:sldId id="350" r:id="rId4"/>
    <p:sldId id="351" r:id="rId5"/>
    <p:sldId id="353" r:id="rId6"/>
    <p:sldId id="356" r:id="rId7"/>
    <p:sldId id="357" r:id="rId8"/>
    <p:sldId id="358" r:id="rId9"/>
    <p:sldId id="369" r:id="rId10"/>
    <p:sldId id="359" r:id="rId11"/>
    <p:sldId id="363" r:id="rId12"/>
    <p:sldId id="360" r:id="rId13"/>
    <p:sldId id="364" r:id="rId14"/>
    <p:sldId id="361" r:id="rId15"/>
    <p:sldId id="366" r:id="rId16"/>
    <p:sldId id="362" r:id="rId17"/>
    <p:sldId id="365" r:id="rId18"/>
    <p:sldId id="340" r:id="rId19"/>
    <p:sldId id="368" r:id="rId20"/>
    <p:sldId id="367" r:id="rId21"/>
    <p:sldId id="370" r:id="rId22"/>
    <p:sldId id="371" r:id="rId23"/>
    <p:sldId id="372" r:id="rId24"/>
    <p:sldId id="374" r:id="rId25"/>
    <p:sldId id="376" r:id="rId26"/>
    <p:sldId id="375" r:id="rId27"/>
    <p:sldId id="377" r:id="rId28"/>
    <p:sldId id="373" r:id="rId29"/>
    <p:sldId id="378" r:id="rId30"/>
    <p:sldId id="379" r:id="rId31"/>
    <p:sldId id="333"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7">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4679BD"/>
    <a:srgbClr val="00B0B8"/>
    <a:srgbClr val="618DC7"/>
    <a:srgbClr val="80A3D2"/>
    <a:srgbClr val="96B3DA"/>
    <a:srgbClr val="B1E4E3"/>
    <a:srgbClr val="C2E189"/>
    <a:srgbClr val="F9B5C4"/>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8140" autoAdjust="0"/>
  </p:normalViewPr>
  <p:slideViewPr>
    <p:cSldViewPr showGuides="1">
      <p:cViewPr varScale="1">
        <p:scale>
          <a:sx n="67" d="100"/>
          <a:sy n="67" d="100"/>
        </p:scale>
        <p:origin x="1530" y="60"/>
      </p:cViewPr>
      <p:guideLst>
        <p:guide orient="horz" pos="3707"/>
        <p:guide/>
      </p:guideLst>
    </p:cSldViewPr>
  </p:slideViewPr>
  <p:notesTextViewPr>
    <p:cViewPr>
      <p:scale>
        <a:sx n="3" d="2"/>
        <a:sy n="3" d="2"/>
      </p:scale>
      <p:origin x="0" y="-432"/>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360-40FC-45D8-A3B4-1CAE713B4D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FFBC2A7-BE9E-4B4D-9D0A-2CD989EEF2A4}">
      <dgm:prSet phldrT="[Text]"/>
      <dgm:spPr/>
      <dgm:t>
        <a:bodyPr/>
        <a:lstStyle/>
        <a:p>
          <a:r>
            <a:rPr lang="en-US" dirty="0" smtClean="0"/>
            <a:t>Statistical Reports</a:t>
          </a:r>
          <a:endParaRPr lang="en-US" dirty="0"/>
        </a:p>
      </dgm:t>
    </dgm:pt>
    <dgm:pt modelId="{870DE544-9E2E-4700-8A00-5FBF1F5F33E8}" type="parTrans" cxnId="{3C512DB8-E38C-4713-8FC0-A06FD60A2E9D}">
      <dgm:prSet/>
      <dgm:spPr/>
      <dgm:t>
        <a:bodyPr/>
        <a:lstStyle/>
        <a:p>
          <a:endParaRPr lang="en-US"/>
        </a:p>
      </dgm:t>
    </dgm:pt>
    <dgm:pt modelId="{924D75DA-4186-4D34-B3AB-EB8DF6396661}" type="sibTrans" cxnId="{3C512DB8-E38C-4713-8FC0-A06FD60A2E9D}">
      <dgm:prSet/>
      <dgm:spPr/>
      <dgm:t>
        <a:bodyPr/>
        <a:lstStyle/>
        <a:p>
          <a:endParaRPr lang="en-US"/>
        </a:p>
      </dgm:t>
    </dgm:pt>
    <dgm:pt modelId="{23CF1020-42F2-4B0B-9E57-7F0EE52AA6D5}">
      <dgm:prSet phldrT="[Text]"/>
      <dgm:spPr/>
      <dgm:t>
        <a:bodyPr/>
        <a:lstStyle/>
        <a:p>
          <a:r>
            <a:rPr lang="en-US" dirty="0" smtClean="0"/>
            <a:t>Longitudinal Survey Data</a:t>
          </a:r>
          <a:endParaRPr lang="en-US" dirty="0"/>
        </a:p>
      </dgm:t>
    </dgm:pt>
    <dgm:pt modelId="{7D37ED03-88F6-4BAB-9FEF-89E1B3F2205E}" type="parTrans" cxnId="{E3FC30F6-264F-4BA9-BD7A-79168DEC9289}">
      <dgm:prSet/>
      <dgm:spPr/>
      <dgm:t>
        <a:bodyPr/>
        <a:lstStyle/>
        <a:p>
          <a:endParaRPr lang="en-US"/>
        </a:p>
      </dgm:t>
    </dgm:pt>
    <dgm:pt modelId="{C66A5978-04CC-481E-816C-584044580EC2}" type="sibTrans" cxnId="{E3FC30F6-264F-4BA9-BD7A-79168DEC9289}">
      <dgm:prSet/>
      <dgm:spPr/>
      <dgm:t>
        <a:bodyPr/>
        <a:lstStyle/>
        <a:p>
          <a:endParaRPr lang="en-US"/>
        </a:p>
      </dgm:t>
    </dgm:pt>
    <dgm:pt modelId="{EF27148A-7A00-48BC-A7C0-E9E8E78C9218}">
      <dgm:prSet phldrT="[Text]"/>
      <dgm:spPr/>
      <dgm:t>
        <a:bodyPr/>
        <a:lstStyle/>
        <a:p>
          <a:r>
            <a:rPr lang="en-AU" dirty="0" smtClean="0"/>
            <a:t>Priority Investment Approach (PIA) Data</a:t>
          </a:r>
          <a:endParaRPr lang="en-US" dirty="0"/>
        </a:p>
      </dgm:t>
    </dgm:pt>
    <dgm:pt modelId="{0BE66B2B-2D4B-4B4B-9E5F-4A661986E75B}" type="parTrans" cxnId="{03F98301-4A38-43D2-9185-C7984C8DD03A}">
      <dgm:prSet/>
      <dgm:spPr/>
      <dgm:t>
        <a:bodyPr/>
        <a:lstStyle/>
        <a:p>
          <a:endParaRPr lang="en-US"/>
        </a:p>
      </dgm:t>
    </dgm:pt>
    <dgm:pt modelId="{5BF76F4D-F2D2-4127-B409-DA7158CEEC2A}" type="sibTrans" cxnId="{03F98301-4A38-43D2-9185-C7984C8DD03A}">
      <dgm:prSet/>
      <dgm:spPr/>
      <dgm:t>
        <a:bodyPr/>
        <a:lstStyle/>
        <a:p>
          <a:endParaRPr lang="en-US"/>
        </a:p>
      </dgm:t>
    </dgm:pt>
    <dgm:pt modelId="{5561CCE3-D8E2-42F9-BEC6-D56D000FEFBC}">
      <dgm:prSet phldrT="[Text]"/>
      <dgm:spPr/>
      <dgm:t>
        <a:bodyPr/>
        <a:lstStyle/>
        <a:p>
          <a:r>
            <a:rPr lang="en-US" dirty="0" smtClean="0"/>
            <a:t>Data Requests</a:t>
          </a:r>
          <a:endParaRPr lang="en-US" dirty="0"/>
        </a:p>
      </dgm:t>
    </dgm:pt>
    <dgm:pt modelId="{EEDB973C-F12A-454A-BA9A-6D3BD1A72C83}" type="parTrans" cxnId="{C0EE18BD-CBE6-42AF-9C1E-C262C99FC1E4}">
      <dgm:prSet/>
      <dgm:spPr/>
      <dgm:t>
        <a:bodyPr/>
        <a:lstStyle/>
        <a:p>
          <a:endParaRPr lang="en-US"/>
        </a:p>
      </dgm:t>
    </dgm:pt>
    <dgm:pt modelId="{EA03BB75-2C4D-43D7-8824-5096E6AFFB01}" type="sibTrans" cxnId="{C0EE18BD-CBE6-42AF-9C1E-C262C99FC1E4}">
      <dgm:prSet/>
      <dgm:spPr/>
      <dgm:t>
        <a:bodyPr/>
        <a:lstStyle/>
        <a:p>
          <a:endParaRPr lang="en-US"/>
        </a:p>
      </dgm:t>
    </dgm:pt>
    <dgm:pt modelId="{F6A64754-8C62-4A8A-BC97-89E73FCE1AF3}">
      <dgm:prSet phldrT="[Text]"/>
      <dgm:spPr/>
      <dgm:t>
        <a:bodyPr/>
        <a:lstStyle/>
        <a:p>
          <a:r>
            <a:rPr lang="en-US" dirty="0" smtClean="0"/>
            <a:t>DOMINO</a:t>
          </a:r>
          <a:endParaRPr lang="en-US" dirty="0"/>
        </a:p>
      </dgm:t>
    </dgm:pt>
    <dgm:pt modelId="{0654AB49-40D3-4FCF-A83B-76162CC7EFEE}" type="parTrans" cxnId="{C403A1BA-3C08-4224-91AE-3B2D8FACDC6C}">
      <dgm:prSet/>
      <dgm:spPr/>
      <dgm:t>
        <a:bodyPr/>
        <a:lstStyle/>
        <a:p>
          <a:endParaRPr lang="en-US"/>
        </a:p>
      </dgm:t>
    </dgm:pt>
    <dgm:pt modelId="{48F722BF-AF48-4479-B491-C90DD3AA984D}" type="sibTrans" cxnId="{C403A1BA-3C08-4224-91AE-3B2D8FACDC6C}">
      <dgm:prSet/>
      <dgm:spPr/>
      <dgm:t>
        <a:bodyPr/>
        <a:lstStyle/>
        <a:p>
          <a:endParaRPr lang="en-US"/>
        </a:p>
      </dgm:t>
    </dgm:pt>
    <dgm:pt modelId="{E9980969-C4F9-40FA-A41A-2B677EBC4156}" type="pres">
      <dgm:prSet presAssocID="{C41DB360-40FC-45D8-A3B4-1CAE713B4DAE}" presName="linear" presStyleCnt="0">
        <dgm:presLayoutVars>
          <dgm:dir/>
          <dgm:animLvl val="lvl"/>
          <dgm:resizeHandles val="exact"/>
        </dgm:presLayoutVars>
      </dgm:prSet>
      <dgm:spPr/>
      <dgm:t>
        <a:bodyPr/>
        <a:lstStyle/>
        <a:p>
          <a:endParaRPr lang="en-US"/>
        </a:p>
      </dgm:t>
    </dgm:pt>
    <dgm:pt modelId="{5DA7CD02-1065-481C-9808-238FA11AB41D}" type="pres">
      <dgm:prSet presAssocID="{DFFBC2A7-BE9E-4B4D-9D0A-2CD989EEF2A4}" presName="parentLin" presStyleCnt="0"/>
      <dgm:spPr/>
    </dgm:pt>
    <dgm:pt modelId="{DA365D48-475E-4F78-8226-36A9616BD6D6}" type="pres">
      <dgm:prSet presAssocID="{DFFBC2A7-BE9E-4B4D-9D0A-2CD989EEF2A4}" presName="parentLeftMargin" presStyleLbl="node1" presStyleIdx="0" presStyleCnt="5"/>
      <dgm:spPr/>
      <dgm:t>
        <a:bodyPr/>
        <a:lstStyle/>
        <a:p>
          <a:endParaRPr lang="en-US"/>
        </a:p>
      </dgm:t>
    </dgm:pt>
    <dgm:pt modelId="{247B228C-665D-46DF-B004-659E94393C15}" type="pres">
      <dgm:prSet presAssocID="{DFFBC2A7-BE9E-4B4D-9D0A-2CD989EEF2A4}" presName="parentText" presStyleLbl="node1" presStyleIdx="0" presStyleCnt="5">
        <dgm:presLayoutVars>
          <dgm:chMax val="0"/>
          <dgm:bulletEnabled val="1"/>
        </dgm:presLayoutVars>
      </dgm:prSet>
      <dgm:spPr/>
      <dgm:t>
        <a:bodyPr/>
        <a:lstStyle/>
        <a:p>
          <a:endParaRPr lang="en-US"/>
        </a:p>
      </dgm:t>
    </dgm:pt>
    <dgm:pt modelId="{88BB8D0D-69C3-49AA-90B8-0FBBD9ADFF9B}" type="pres">
      <dgm:prSet presAssocID="{DFFBC2A7-BE9E-4B4D-9D0A-2CD989EEF2A4}" presName="negativeSpace" presStyleCnt="0"/>
      <dgm:spPr/>
    </dgm:pt>
    <dgm:pt modelId="{8818A2E3-A3E5-40B1-B227-0BC5729B4D1F}" type="pres">
      <dgm:prSet presAssocID="{DFFBC2A7-BE9E-4B4D-9D0A-2CD989EEF2A4}" presName="childText" presStyleLbl="conFgAcc1" presStyleIdx="0" presStyleCnt="5">
        <dgm:presLayoutVars>
          <dgm:bulletEnabled val="1"/>
        </dgm:presLayoutVars>
      </dgm:prSet>
      <dgm:spPr/>
      <dgm:t>
        <a:bodyPr/>
        <a:lstStyle/>
        <a:p>
          <a:endParaRPr lang="en-US"/>
        </a:p>
      </dgm:t>
    </dgm:pt>
    <dgm:pt modelId="{E8BCD7DD-DF18-47BA-A939-885440497259}" type="pres">
      <dgm:prSet presAssocID="{924D75DA-4186-4D34-B3AB-EB8DF6396661}" presName="spaceBetweenRectangles" presStyleCnt="0"/>
      <dgm:spPr/>
    </dgm:pt>
    <dgm:pt modelId="{9E30E513-C47E-4424-AD50-B89020554095}" type="pres">
      <dgm:prSet presAssocID="{23CF1020-42F2-4B0B-9E57-7F0EE52AA6D5}" presName="parentLin" presStyleCnt="0"/>
      <dgm:spPr/>
    </dgm:pt>
    <dgm:pt modelId="{3A605743-7C42-4637-B6A3-C08EEC3E09E2}" type="pres">
      <dgm:prSet presAssocID="{23CF1020-42F2-4B0B-9E57-7F0EE52AA6D5}" presName="parentLeftMargin" presStyleLbl="node1" presStyleIdx="0" presStyleCnt="5"/>
      <dgm:spPr/>
      <dgm:t>
        <a:bodyPr/>
        <a:lstStyle/>
        <a:p>
          <a:endParaRPr lang="en-US"/>
        </a:p>
      </dgm:t>
    </dgm:pt>
    <dgm:pt modelId="{5927F72A-3372-4BEE-BD4A-677E45776769}" type="pres">
      <dgm:prSet presAssocID="{23CF1020-42F2-4B0B-9E57-7F0EE52AA6D5}" presName="parentText" presStyleLbl="node1" presStyleIdx="1" presStyleCnt="5">
        <dgm:presLayoutVars>
          <dgm:chMax val="0"/>
          <dgm:bulletEnabled val="1"/>
        </dgm:presLayoutVars>
      </dgm:prSet>
      <dgm:spPr/>
      <dgm:t>
        <a:bodyPr/>
        <a:lstStyle/>
        <a:p>
          <a:endParaRPr lang="en-US"/>
        </a:p>
      </dgm:t>
    </dgm:pt>
    <dgm:pt modelId="{8809F674-698D-40C2-8EDC-B97A30E671BC}" type="pres">
      <dgm:prSet presAssocID="{23CF1020-42F2-4B0B-9E57-7F0EE52AA6D5}" presName="negativeSpace" presStyleCnt="0"/>
      <dgm:spPr/>
    </dgm:pt>
    <dgm:pt modelId="{98145521-0CC4-4E94-BE31-403909AF5B8E}" type="pres">
      <dgm:prSet presAssocID="{23CF1020-42F2-4B0B-9E57-7F0EE52AA6D5}" presName="childText" presStyleLbl="conFgAcc1" presStyleIdx="1" presStyleCnt="5">
        <dgm:presLayoutVars>
          <dgm:bulletEnabled val="1"/>
        </dgm:presLayoutVars>
      </dgm:prSet>
      <dgm:spPr/>
      <dgm:t>
        <a:bodyPr/>
        <a:lstStyle/>
        <a:p>
          <a:endParaRPr lang="en-US"/>
        </a:p>
      </dgm:t>
    </dgm:pt>
    <dgm:pt modelId="{ADBE8129-F948-48C0-8D70-43FEDDCB2919}" type="pres">
      <dgm:prSet presAssocID="{C66A5978-04CC-481E-816C-584044580EC2}" presName="spaceBetweenRectangles" presStyleCnt="0"/>
      <dgm:spPr/>
    </dgm:pt>
    <dgm:pt modelId="{F8BFE771-640F-404B-81A1-BD1D1C1EF0CB}" type="pres">
      <dgm:prSet presAssocID="{EF27148A-7A00-48BC-A7C0-E9E8E78C9218}" presName="parentLin" presStyleCnt="0"/>
      <dgm:spPr/>
    </dgm:pt>
    <dgm:pt modelId="{EB19FF7A-DDC0-46F7-ADFE-1FA3B0D6A8B0}" type="pres">
      <dgm:prSet presAssocID="{EF27148A-7A00-48BC-A7C0-E9E8E78C9218}" presName="parentLeftMargin" presStyleLbl="node1" presStyleIdx="1" presStyleCnt="5"/>
      <dgm:spPr/>
      <dgm:t>
        <a:bodyPr/>
        <a:lstStyle/>
        <a:p>
          <a:endParaRPr lang="en-US"/>
        </a:p>
      </dgm:t>
    </dgm:pt>
    <dgm:pt modelId="{0117E526-B774-4907-8967-64AEDAAD56E7}" type="pres">
      <dgm:prSet presAssocID="{EF27148A-7A00-48BC-A7C0-E9E8E78C9218}" presName="parentText" presStyleLbl="node1" presStyleIdx="2" presStyleCnt="5">
        <dgm:presLayoutVars>
          <dgm:chMax val="0"/>
          <dgm:bulletEnabled val="1"/>
        </dgm:presLayoutVars>
      </dgm:prSet>
      <dgm:spPr/>
      <dgm:t>
        <a:bodyPr/>
        <a:lstStyle/>
        <a:p>
          <a:endParaRPr lang="en-US"/>
        </a:p>
      </dgm:t>
    </dgm:pt>
    <dgm:pt modelId="{DDBAA4C3-19B8-41A1-9644-157DAD83E8C7}" type="pres">
      <dgm:prSet presAssocID="{EF27148A-7A00-48BC-A7C0-E9E8E78C9218}" presName="negativeSpace" presStyleCnt="0"/>
      <dgm:spPr/>
    </dgm:pt>
    <dgm:pt modelId="{9EA22DED-07A4-4B73-BB4B-BD2AD0DA1C11}" type="pres">
      <dgm:prSet presAssocID="{EF27148A-7A00-48BC-A7C0-E9E8E78C9218}" presName="childText" presStyleLbl="conFgAcc1" presStyleIdx="2" presStyleCnt="5">
        <dgm:presLayoutVars>
          <dgm:bulletEnabled val="1"/>
        </dgm:presLayoutVars>
      </dgm:prSet>
      <dgm:spPr/>
      <dgm:t>
        <a:bodyPr/>
        <a:lstStyle/>
        <a:p>
          <a:endParaRPr lang="en-US"/>
        </a:p>
      </dgm:t>
    </dgm:pt>
    <dgm:pt modelId="{AC72C3FD-926B-4851-B53E-0E5D856828C2}" type="pres">
      <dgm:prSet presAssocID="{5BF76F4D-F2D2-4127-B409-DA7158CEEC2A}" presName="spaceBetweenRectangles" presStyleCnt="0"/>
      <dgm:spPr/>
    </dgm:pt>
    <dgm:pt modelId="{39516E80-95B1-4519-B42F-34F057F9DD3D}" type="pres">
      <dgm:prSet presAssocID="{F6A64754-8C62-4A8A-BC97-89E73FCE1AF3}" presName="parentLin" presStyleCnt="0"/>
      <dgm:spPr/>
    </dgm:pt>
    <dgm:pt modelId="{84D36A3C-5B9F-411C-B35A-520645255DCC}" type="pres">
      <dgm:prSet presAssocID="{F6A64754-8C62-4A8A-BC97-89E73FCE1AF3}" presName="parentLeftMargin" presStyleLbl="node1" presStyleIdx="2" presStyleCnt="5"/>
      <dgm:spPr/>
      <dgm:t>
        <a:bodyPr/>
        <a:lstStyle/>
        <a:p>
          <a:endParaRPr lang="en-US"/>
        </a:p>
      </dgm:t>
    </dgm:pt>
    <dgm:pt modelId="{ECF45BEA-91D1-4E34-BA22-DB4CC90711AF}" type="pres">
      <dgm:prSet presAssocID="{F6A64754-8C62-4A8A-BC97-89E73FCE1AF3}" presName="parentText" presStyleLbl="node1" presStyleIdx="3" presStyleCnt="5">
        <dgm:presLayoutVars>
          <dgm:chMax val="0"/>
          <dgm:bulletEnabled val="1"/>
        </dgm:presLayoutVars>
      </dgm:prSet>
      <dgm:spPr/>
      <dgm:t>
        <a:bodyPr/>
        <a:lstStyle/>
        <a:p>
          <a:endParaRPr lang="en-US"/>
        </a:p>
      </dgm:t>
    </dgm:pt>
    <dgm:pt modelId="{F0700490-7402-48D0-90E6-F305CA6B4804}" type="pres">
      <dgm:prSet presAssocID="{F6A64754-8C62-4A8A-BC97-89E73FCE1AF3}" presName="negativeSpace" presStyleCnt="0"/>
      <dgm:spPr/>
    </dgm:pt>
    <dgm:pt modelId="{17B38EEA-C00F-4D4A-8525-190BA4046223}" type="pres">
      <dgm:prSet presAssocID="{F6A64754-8C62-4A8A-BC97-89E73FCE1AF3}" presName="childText" presStyleLbl="conFgAcc1" presStyleIdx="3" presStyleCnt="5">
        <dgm:presLayoutVars>
          <dgm:bulletEnabled val="1"/>
        </dgm:presLayoutVars>
      </dgm:prSet>
      <dgm:spPr/>
    </dgm:pt>
    <dgm:pt modelId="{766BC49B-0D40-4D4D-AF5A-03676187F0E9}" type="pres">
      <dgm:prSet presAssocID="{48F722BF-AF48-4479-B491-C90DD3AA984D}" presName="spaceBetweenRectangles" presStyleCnt="0"/>
      <dgm:spPr/>
    </dgm:pt>
    <dgm:pt modelId="{4A85732D-2AB8-431B-A600-BD05BC081A2D}" type="pres">
      <dgm:prSet presAssocID="{5561CCE3-D8E2-42F9-BEC6-D56D000FEFBC}" presName="parentLin" presStyleCnt="0"/>
      <dgm:spPr/>
    </dgm:pt>
    <dgm:pt modelId="{B6D9BCBF-F816-4750-9F24-E12A7E7BFA47}" type="pres">
      <dgm:prSet presAssocID="{5561CCE3-D8E2-42F9-BEC6-D56D000FEFBC}" presName="parentLeftMargin" presStyleLbl="node1" presStyleIdx="3" presStyleCnt="5"/>
      <dgm:spPr/>
      <dgm:t>
        <a:bodyPr/>
        <a:lstStyle/>
        <a:p>
          <a:endParaRPr lang="en-US"/>
        </a:p>
      </dgm:t>
    </dgm:pt>
    <dgm:pt modelId="{8B5366B3-B0F0-44E6-B869-4C9FDF125E3E}" type="pres">
      <dgm:prSet presAssocID="{5561CCE3-D8E2-42F9-BEC6-D56D000FEFBC}" presName="parentText" presStyleLbl="node1" presStyleIdx="4" presStyleCnt="5">
        <dgm:presLayoutVars>
          <dgm:chMax val="0"/>
          <dgm:bulletEnabled val="1"/>
        </dgm:presLayoutVars>
      </dgm:prSet>
      <dgm:spPr/>
      <dgm:t>
        <a:bodyPr/>
        <a:lstStyle/>
        <a:p>
          <a:endParaRPr lang="en-US"/>
        </a:p>
      </dgm:t>
    </dgm:pt>
    <dgm:pt modelId="{B4B48F60-6B37-4CB4-9646-4299C6F58F70}" type="pres">
      <dgm:prSet presAssocID="{5561CCE3-D8E2-42F9-BEC6-D56D000FEFBC}" presName="negativeSpace" presStyleCnt="0"/>
      <dgm:spPr/>
    </dgm:pt>
    <dgm:pt modelId="{9F192445-669E-4757-A878-A224C933E609}" type="pres">
      <dgm:prSet presAssocID="{5561CCE3-D8E2-42F9-BEC6-D56D000FEFBC}" presName="childText" presStyleLbl="conFgAcc1" presStyleIdx="4" presStyleCnt="5">
        <dgm:presLayoutVars>
          <dgm:bulletEnabled val="1"/>
        </dgm:presLayoutVars>
      </dgm:prSet>
      <dgm:spPr/>
      <dgm:t>
        <a:bodyPr/>
        <a:lstStyle/>
        <a:p>
          <a:endParaRPr lang="en-US"/>
        </a:p>
      </dgm:t>
    </dgm:pt>
  </dgm:ptLst>
  <dgm:cxnLst>
    <dgm:cxn modelId="{C403A1BA-3C08-4224-91AE-3B2D8FACDC6C}" srcId="{C41DB360-40FC-45D8-A3B4-1CAE713B4DAE}" destId="{F6A64754-8C62-4A8A-BC97-89E73FCE1AF3}" srcOrd="3" destOrd="0" parTransId="{0654AB49-40D3-4FCF-A83B-76162CC7EFEE}" sibTransId="{48F722BF-AF48-4479-B491-C90DD3AA984D}"/>
    <dgm:cxn modelId="{FE044024-6668-46A4-B373-5B3B88F430D8}" type="presOf" srcId="{DFFBC2A7-BE9E-4B4D-9D0A-2CD989EEF2A4}" destId="{DA365D48-475E-4F78-8226-36A9616BD6D6}" srcOrd="0" destOrd="0" presId="urn:microsoft.com/office/officeart/2005/8/layout/list1"/>
    <dgm:cxn modelId="{07A807EE-E453-4829-9551-ABE3860CFC41}" type="presOf" srcId="{23CF1020-42F2-4B0B-9E57-7F0EE52AA6D5}" destId="{5927F72A-3372-4BEE-BD4A-677E45776769}" srcOrd="1" destOrd="0" presId="urn:microsoft.com/office/officeart/2005/8/layout/list1"/>
    <dgm:cxn modelId="{A9F6846A-9E89-45EF-A07A-2276A88FA455}" type="presOf" srcId="{EF27148A-7A00-48BC-A7C0-E9E8E78C9218}" destId="{EB19FF7A-DDC0-46F7-ADFE-1FA3B0D6A8B0}" srcOrd="0" destOrd="0" presId="urn:microsoft.com/office/officeart/2005/8/layout/list1"/>
    <dgm:cxn modelId="{F3E1D37B-5AF3-4DFE-AADE-72AAFDCC7132}" type="presOf" srcId="{C41DB360-40FC-45D8-A3B4-1CAE713B4DAE}" destId="{E9980969-C4F9-40FA-A41A-2B677EBC4156}" srcOrd="0" destOrd="0" presId="urn:microsoft.com/office/officeart/2005/8/layout/list1"/>
    <dgm:cxn modelId="{6B8EE74D-FA85-4FFD-8D00-49F5C0ACA20C}" type="presOf" srcId="{F6A64754-8C62-4A8A-BC97-89E73FCE1AF3}" destId="{ECF45BEA-91D1-4E34-BA22-DB4CC90711AF}" srcOrd="1" destOrd="0" presId="urn:microsoft.com/office/officeart/2005/8/layout/list1"/>
    <dgm:cxn modelId="{2B9F40AF-515D-4DAB-8D40-71A88F09AB45}" type="presOf" srcId="{23CF1020-42F2-4B0B-9E57-7F0EE52AA6D5}" destId="{3A605743-7C42-4637-B6A3-C08EEC3E09E2}" srcOrd="0" destOrd="0" presId="urn:microsoft.com/office/officeart/2005/8/layout/list1"/>
    <dgm:cxn modelId="{2F17551F-AB75-4888-B298-D73B9343C305}" type="presOf" srcId="{DFFBC2A7-BE9E-4B4D-9D0A-2CD989EEF2A4}" destId="{247B228C-665D-46DF-B004-659E94393C15}" srcOrd="1" destOrd="0" presId="urn:microsoft.com/office/officeart/2005/8/layout/list1"/>
    <dgm:cxn modelId="{3C512DB8-E38C-4713-8FC0-A06FD60A2E9D}" srcId="{C41DB360-40FC-45D8-A3B4-1CAE713B4DAE}" destId="{DFFBC2A7-BE9E-4B4D-9D0A-2CD989EEF2A4}" srcOrd="0" destOrd="0" parTransId="{870DE544-9E2E-4700-8A00-5FBF1F5F33E8}" sibTransId="{924D75DA-4186-4D34-B3AB-EB8DF6396661}"/>
    <dgm:cxn modelId="{D185D3FC-4B63-47C5-8D0E-0391736AAC48}" type="presOf" srcId="{5561CCE3-D8E2-42F9-BEC6-D56D000FEFBC}" destId="{B6D9BCBF-F816-4750-9F24-E12A7E7BFA47}" srcOrd="0" destOrd="0" presId="urn:microsoft.com/office/officeart/2005/8/layout/list1"/>
    <dgm:cxn modelId="{C0EE18BD-CBE6-42AF-9C1E-C262C99FC1E4}" srcId="{C41DB360-40FC-45D8-A3B4-1CAE713B4DAE}" destId="{5561CCE3-D8E2-42F9-BEC6-D56D000FEFBC}" srcOrd="4" destOrd="0" parTransId="{EEDB973C-F12A-454A-BA9A-6D3BD1A72C83}" sibTransId="{EA03BB75-2C4D-43D7-8824-5096E6AFFB01}"/>
    <dgm:cxn modelId="{2FC6A4E3-27A3-4B82-826C-670A8810CB05}" type="presOf" srcId="{EF27148A-7A00-48BC-A7C0-E9E8E78C9218}" destId="{0117E526-B774-4907-8967-64AEDAAD56E7}" srcOrd="1" destOrd="0" presId="urn:microsoft.com/office/officeart/2005/8/layout/list1"/>
    <dgm:cxn modelId="{03F98301-4A38-43D2-9185-C7984C8DD03A}" srcId="{C41DB360-40FC-45D8-A3B4-1CAE713B4DAE}" destId="{EF27148A-7A00-48BC-A7C0-E9E8E78C9218}" srcOrd="2" destOrd="0" parTransId="{0BE66B2B-2D4B-4B4B-9E5F-4A661986E75B}" sibTransId="{5BF76F4D-F2D2-4127-B409-DA7158CEEC2A}"/>
    <dgm:cxn modelId="{E906A3D0-9DCA-45ED-81EE-A802E83D4489}" type="presOf" srcId="{F6A64754-8C62-4A8A-BC97-89E73FCE1AF3}" destId="{84D36A3C-5B9F-411C-B35A-520645255DCC}" srcOrd="0" destOrd="0" presId="urn:microsoft.com/office/officeart/2005/8/layout/list1"/>
    <dgm:cxn modelId="{E3FC30F6-264F-4BA9-BD7A-79168DEC9289}" srcId="{C41DB360-40FC-45D8-A3B4-1CAE713B4DAE}" destId="{23CF1020-42F2-4B0B-9E57-7F0EE52AA6D5}" srcOrd="1" destOrd="0" parTransId="{7D37ED03-88F6-4BAB-9FEF-89E1B3F2205E}" sibTransId="{C66A5978-04CC-481E-816C-584044580EC2}"/>
    <dgm:cxn modelId="{DACA5F38-2604-460D-9DED-1921780555AE}" type="presOf" srcId="{5561CCE3-D8E2-42F9-BEC6-D56D000FEFBC}" destId="{8B5366B3-B0F0-44E6-B869-4C9FDF125E3E}" srcOrd="1" destOrd="0" presId="urn:microsoft.com/office/officeart/2005/8/layout/list1"/>
    <dgm:cxn modelId="{CC0CA189-A567-4D0F-ADF3-17793A16C71E}" type="presParOf" srcId="{E9980969-C4F9-40FA-A41A-2B677EBC4156}" destId="{5DA7CD02-1065-481C-9808-238FA11AB41D}" srcOrd="0" destOrd="0" presId="urn:microsoft.com/office/officeart/2005/8/layout/list1"/>
    <dgm:cxn modelId="{F0BDBBDA-19CE-4384-885C-19660E19017F}" type="presParOf" srcId="{5DA7CD02-1065-481C-9808-238FA11AB41D}" destId="{DA365D48-475E-4F78-8226-36A9616BD6D6}" srcOrd="0" destOrd="0" presId="urn:microsoft.com/office/officeart/2005/8/layout/list1"/>
    <dgm:cxn modelId="{4A91637E-6A1A-4EB1-B56D-4D2209C7FEDA}" type="presParOf" srcId="{5DA7CD02-1065-481C-9808-238FA11AB41D}" destId="{247B228C-665D-46DF-B004-659E94393C15}" srcOrd="1" destOrd="0" presId="urn:microsoft.com/office/officeart/2005/8/layout/list1"/>
    <dgm:cxn modelId="{1F787EA0-07E7-453A-9EA3-CF8B78658909}" type="presParOf" srcId="{E9980969-C4F9-40FA-A41A-2B677EBC4156}" destId="{88BB8D0D-69C3-49AA-90B8-0FBBD9ADFF9B}" srcOrd="1" destOrd="0" presId="urn:microsoft.com/office/officeart/2005/8/layout/list1"/>
    <dgm:cxn modelId="{2FACA005-CD16-4623-83F5-E9B497E26330}" type="presParOf" srcId="{E9980969-C4F9-40FA-A41A-2B677EBC4156}" destId="{8818A2E3-A3E5-40B1-B227-0BC5729B4D1F}" srcOrd="2" destOrd="0" presId="urn:microsoft.com/office/officeart/2005/8/layout/list1"/>
    <dgm:cxn modelId="{7EC65873-6547-4A63-9F2F-41FB5E0FFDBA}" type="presParOf" srcId="{E9980969-C4F9-40FA-A41A-2B677EBC4156}" destId="{E8BCD7DD-DF18-47BA-A939-885440497259}" srcOrd="3" destOrd="0" presId="urn:microsoft.com/office/officeart/2005/8/layout/list1"/>
    <dgm:cxn modelId="{CDD91A3B-BBE7-476B-86F2-CED2147C856D}" type="presParOf" srcId="{E9980969-C4F9-40FA-A41A-2B677EBC4156}" destId="{9E30E513-C47E-4424-AD50-B89020554095}" srcOrd="4" destOrd="0" presId="urn:microsoft.com/office/officeart/2005/8/layout/list1"/>
    <dgm:cxn modelId="{D20F3D15-EE84-4D36-9E9A-C91A9CA94903}" type="presParOf" srcId="{9E30E513-C47E-4424-AD50-B89020554095}" destId="{3A605743-7C42-4637-B6A3-C08EEC3E09E2}" srcOrd="0" destOrd="0" presId="urn:microsoft.com/office/officeart/2005/8/layout/list1"/>
    <dgm:cxn modelId="{2EB577A1-2354-4289-8A96-188F05516D4F}" type="presParOf" srcId="{9E30E513-C47E-4424-AD50-B89020554095}" destId="{5927F72A-3372-4BEE-BD4A-677E45776769}" srcOrd="1" destOrd="0" presId="urn:microsoft.com/office/officeart/2005/8/layout/list1"/>
    <dgm:cxn modelId="{DE7CEDE2-74C5-4C41-A5ED-5A627661DE3A}" type="presParOf" srcId="{E9980969-C4F9-40FA-A41A-2B677EBC4156}" destId="{8809F674-698D-40C2-8EDC-B97A30E671BC}" srcOrd="5" destOrd="0" presId="urn:microsoft.com/office/officeart/2005/8/layout/list1"/>
    <dgm:cxn modelId="{ED44D181-C6E2-44E9-8947-D7E3BD6F388A}" type="presParOf" srcId="{E9980969-C4F9-40FA-A41A-2B677EBC4156}" destId="{98145521-0CC4-4E94-BE31-403909AF5B8E}" srcOrd="6" destOrd="0" presId="urn:microsoft.com/office/officeart/2005/8/layout/list1"/>
    <dgm:cxn modelId="{3CC847F2-5EA3-41DB-BC9D-9D369A34C013}" type="presParOf" srcId="{E9980969-C4F9-40FA-A41A-2B677EBC4156}" destId="{ADBE8129-F948-48C0-8D70-43FEDDCB2919}" srcOrd="7" destOrd="0" presId="urn:microsoft.com/office/officeart/2005/8/layout/list1"/>
    <dgm:cxn modelId="{ED090774-E6DD-45FD-BB7E-7CD9BF054C82}" type="presParOf" srcId="{E9980969-C4F9-40FA-A41A-2B677EBC4156}" destId="{F8BFE771-640F-404B-81A1-BD1D1C1EF0CB}" srcOrd="8" destOrd="0" presId="urn:microsoft.com/office/officeart/2005/8/layout/list1"/>
    <dgm:cxn modelId="{08A974B8-7914-40CE-A42E-BD26A6EBCD22}" type="presParOf" srcId="{F8BFE771-640F-404B-81A1-BD1D1C1EF0CB}" destId="{EB19FF7A-DDC0-46F7-ADFE-1FA3B0D6A8B0}" srcOrd="0" destOrd="0" presId="urn:microsoft.com/office/officeart/2005/8/layout/list1"/>
    <dgm:cxn modelId="{8196D203-577A-442B-B2B9-759F22E07EDA}" type="presParOf" srcId="{F8BFE771-640F-404B-81A1-BD1D1C1EF0CB}" destId="{0117E526-B774-4907-8967-64AEDAAD56E7}" srcOrd="1" destOrd="0" presId="urn:microsoft.com/office/officeart/2005/8/layout/list1"/>
    <dgm:cxn modelId="{B4EFE9AB-19F9-482E-8B92-1958C38328F7}" type="presParOf" srcId="{E9980969-C4F9-40FA-A41A-2B677EBC4156}" destId="{DDBAA4C3-19B8-41A1-9644-157DAD83E8C7}" srcOrd="9" destOrd="0" presId="urn:microsoft.com/office/officeart/2005/8/layout/list1"/>
    <dgm:cxn modelId="{5E749148-4EFB-451A-B2D0-A535CDC5957E}" type="presParOf" srcId="{E9980969-C4F9-40FA-A41A-2B677EBC4156}" destId="{9EA22DED-07A4-4B73-BB4B-BD2AD0DA1C11}" srcOrd="10" destOrd="0" presId="urn:microsoft.com/office/officeart/2005/8/layout/list1"/>
    <dgm:cxn modelId="{7175C78E-BBF7-4D77-B575-C12E61E18C83}" type="presParOf" srcId="{E9980969-C4F9-40FA-A41A-2B677EBC4156}" destId="{AC72C3FD-926B-4851-B53E-0E5D856828C2}" srcOrd="11" destOrd="0" presId="urn:microsoft.com/office/officeart/2005/8/layout/list1"/>
    <dgm:cxn modelId="{FBC36327-AC47-4A28-A974-120739CD4489}" type="presParOf" srcId="{E9980969-C4F9-40FA-A41A-2B677EBC4156}" destId="{39516E80-95B1-4519-B42F-34F057F9DD3D}" srcOrd="12" destOrd="0" presId="urn:microsoft.com/office/officeart/2005/8/layout/list1"/>
    <dgm:cxn modelId="{81CA732B-06C5-46A0-BDC3-3CD2D400A183}" type="presParOf" srcId="{39516E80-95B1-4519-B42F-34F057F9DD3D}" destId="{84D36A3C-5B9F-411C-B35A-520645255DCC}" srcOrd="0" destOrd="0" presId="urn:microsoft.com/office/officeart/2005/8/layout/list1"/>
    <dgm:cxn modelId="{A0A93ACF-7EDF-4923-9DB2-4141AB3120F3}" type="presParOf" srcId="{39516E80-95B1-4519-B42F-34F057F9DD3D}" destId="{ECF45BEA-91D1-4E34-BA22-DB4CC90711AF}" srcOrd="1" destOrd="0" presId="urn:microsoft.com/office/officeart/2005/8/layout/list1"/>
    <dgm:cxn modelId="{2336E467-015A-4537-B176-A364E19A16BE}" type="presParOf" srcId="{E9980969-C4F9-40FA-A41A-2B677EBC4156}" destId="{F0700490-7402-48D0-90E6-F305CA6B4804}" srcOrd="13" destOrd="0" presId="urn:microsoft.com/office/officeart/2005/8/layout/list1"/>
    <dgm:cxn modelId="{DD18B2DC-F14F-48BB-ADBB-610EA7ABFE6A}" type="presParOf" srcId="{E9980969-C4F9-40FA-A41A-2B677EBC4156}" destId="{17B38EEA-C00F-4D4A-8525-190BA4046223}" srcOrd="14" destOrd="0" presId="urn:microsoft.com/office/officeart/2005/8/layout/list1"/>
    <dgm:cxn modelId="{6C520359-C66A-4D3F-874B-601A87F19734}" type="presParOf" srcId="{E9980969-C4F9-40FA-A41A-2B677EBC4156}" destId="{766BC49B-0D40-4D4D-AF5A-03676187F0E9}" srcOrd="15" destOrd="0" presId="urn:microsoft.com/office/officeart/2005/8/layout/list1"/>
    <dgm:cxn modelId="{9085F4D1-2891-48C5-BC83-D81AAB81D30A}" type="presParOf" srcId="{E9980969-C4F9-40FA-A41A-2B677EBC4156}" destId="{4A85732D-2AB8-431B-A600-BD05BC081A2D}" srcOrd="16" destOrd="0" presId="urn:microsoft.com/office/officeart/2005/8/layout/list1"/>
    <dgm:cxn modelId="{3359B167-AB8C-4290-873D-6A214526198C}" type="presParOf" srcId="{4A85732D-2AB8-431B-A600-BD05BC081A2D}" destId="{B6D9BCBF-F816-4750-9F24-E12A7E7BFA47}" srcOrd="0" destOrd="0" presId="urn:microsoft.com/office/officeart/2005/8/layout/list1"/>
    <dgm:cxn modelId="{7A921D8B-BFA3-4982-9C94-E050298CC660}" type="presParOf" srcId="{4A85732D-2AB8-431B-A600-BD05BC081A2D}" destId="{8B5366B3-B0F0-44E6-B869-4C9FDF125E3E}" srcOrd="1" destOrd="0" presId="urn:microsoft.com/office/officeart/2005/8/layout/list1"/>
    <dgm:cxn modelId="{E24770E8-D4B9-4841-AFE0-19919ECC62A9}" type="presParOf" srcId="{E9980969-C4F9-40FA-A41A-2B677EBC4156}" destId="{B4B48F60-6B37-4CB4-9646-4299C6F58F70}" srcOrd="17" destOrd="0" presId="urn:microsoft.com/office/officeart/2005/8/layout/list1"/>
    <dgm:cxn modelId="{822C1F34-6F6D-431D-B3EE-8FCEB9F52200}" type="presParOf" srcId="{E9980969-C4F9-40FA-A41A-2B677EBC4156}" destId="{9F192445-669E-4757-A878-A224C933E60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1DB360-40FC-45D8-A3B4-1CAE713B4D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FFBC2A7-BE9E-4B4D-9D0A-2CD989EEF2A4}">
      <dgm:prSet phldrT="[Text]"/>
      <dgm:spPr/>
      <dgm:t>
        <a:bodyPr/>
        <a:lstStyle/>
        <a:p>
          <a:r>
            <a:rPr lang="en-US" dirty="0" smtClean="0"/>
            <a:t>The Household, Income and </a:t>
          </a:r>
          <a:r>
            <a:rPr lang="en-US" dirty="0" smtClean="0"/>
            <a:t>Labor </a:t>
          </a:r>
          <a:r>
            <a:rPr lang="en-US" dirty="0" smtClean="0"/>
            <a:t>Dynamics in Australia Survey (HILDA)</a:t>
          </a:r>
          <a:endParaRPr lang="en-US" dirty="0"/>
        </a:p>
      </dgm:t>
    </dgm:pt>
    <dgm:pt modelId="{870DE544-9E2E-4700-8A00-5FBF1F5F33E8}" type="parTrans" cxnId="{3C512DB8-E38C-4713-8FC0-A06FD60A2E9D}">
      <dgm:prSet/>
      <dgm:spPr/>
      <dgm:t>
        <a:bodyPr/>
        <a:lstStyle/>
        <a:p>
          <a:endParaRPr lang="en-US"/>
        </a:p>
      </dgm:t>
    </dgm:pt>
    <dgm:pt modelId="{924D75DA-4186-4D34-B3AB-EB8DF6396661}" type="sibTrans" cxnId="{3C512DB8-E38C-4713-8FC0-A06FD60A2E9D}">
      <dgm:prSet/>
      <dgm:spPr/>
      <dgm:t>
        <a:bodyPr/>
        <a:lstStyle/>
        <a:p>
          <a:endParaRPr lang="en-US"/>
        </a:p>
      </dgm:t>
    </dgm:pt>
    <dgm:pt modelId="{23CF1020-42F2-4B0B-9E57-7F0EE52AA6D5}">
      <dgm:prSet phldrT="[Text]"/>
      <dgm:spPr/>
      <dgm:t>
        <a:bodyPr/>
        <a:lstStyle/>
        <a:p>
          <a:r>
            <a:rPr lang="en-US" dirty="0" smtClean="0"/>
            <a:t>The Longitudinal Study of Australian Children (LSAC)</a:t>
          </a:r>
          <a:endParaRPr lang="en-US" dirty="0"/>
        </a:p>
      </dgm:t>
    </dgm:pt>
    <dgm:pt modelId="{C66A5978-04CC-481E-816C-584044580EC2}" type="sibTrans" cxnId="{E3FC30F6-264F-4BA9-BD7A-79168DEC9289}">
      <dgm:prSet/>
      <dgm:spPr/>
      <dgm:t>
        <a:bodyPr/>
        <a:lstStyle/>
        <a:p>
          <a:endParaRPr lang="en-US"/>
        </a:p>
      </dgm:t>
    </dgm:pt>
    <dgm:pt modelId="{7D37ED03-88F6-4BAB-9FEF-89E1B3F2205E}" type="parTrans" cxnId="{E3FC30F6-264F-4BA9-BD7A-79168DEC9289}">
      <dgm:prSet/>
      <dgm:spPr/>
      <dgm:t>
        <a:bodyPr/>
        <a:lstStyle/>
        <a:p>
          <a:endParaRPr lang="en-US"/>
        </a:p>
      </dgm:t>
    </dgm:pt>
    <dgm:pt modelId="{EF27148A-7A00-48BC-A7C0-E9E8E78C9218}">
      <dgm:prSet phldrT="[Text]"/>
      <dgm:spPr/>
      <dgm:t>
        <a:bodyPr/>
        <a:lstStyle/>
        <a:p>
          <a:r>
            <a:rPr lang="en-AU" dirty="0" smtClean="0"/>
            <a:t>The Longitudinal Study of Indigenous Children (LSIC)</a:t>
          </a:r>
          <a:endParaRPr lang="en-US" dirty="0"/>
        </a:p>
      </dgm:t>
    </dgm:pt>
    <dgm:pt modelId="{5BF76F4D-F2D2-4127-B409-DA7158CEEC2A}" type="sibTrans" cxnId="{03F98301-4A38-43D2-9185-C7984C8DD03A}">
      <dgm:prSet/>
      <dgm:spPr/>
      <dgm:t>
        <a:bodyPr/>
        <a:lstStyle/>
        <a:p>
          <a:endParaRPr lang="en-US"/>
        </a:p>
      </dgm:t>
    </dgm:pt>
    <dgm:pt modelId="{0BE66B2B-2D4B-4B4B-9E5F-4A661986E75B}" type="parTrans" cxnId="{03F98301-4A38-43D2-9185-C7984C8DD03A}">
      <dgm:prSet/>
      <dgm:spPr/>
      <dgm:t>
        <a:bodyPr/>
        <a:lstStyle/>
        <a:p>
          <a:endParaRPr lang="en-US"/>
        </a:p>
      </dgm:t>
    </dgm:pt>
    <dgm:pt modelId="{5561CCE3-D8E2-42F9-BEC6-D56D000FEFBC}">
      <dgm:prSet phldrT="[Text]"/>
      <dgm:spPr/>
      <dgm:t>
        <a:bodyPr/>
        <a:lstStyle/>
        <a:p>
          <a:r>
            <a:rPr lang="en-US" i="0" dirty="0" smtClean="0"/>
            <a:t>Building a New Life in Australia </a:t>
          </a:r>
          <a:r>
            <a:rPr lang="en-US" dirty="0" smtClean="0"/>
            <a:t>(BNLA)</a:t>
          </a:r>
          <a:endParaRPr lang="en-US" dirty="0"/>
        </a:p>
      </dgm:t>
    </dgm:pt>
    <dgm:pt modelId="{EA03BB75-2C4D-43D7-8824-5096E6AFFB01}" type="sibTrans" cxnId="{C0EE18BD-CBE6-42AF-9C1E-C262C99FC1E4}">
      <dgm:prSet/>
      <dgm:spPr/>
      <dgm:t>
        <a:bodyPr/>
        <a:lstStyle/>
        <a:p>
          <a:endParaRPr lang="en-US"/>
        </a:p>
      </dgm:t>
    </dgm:pt>
    <dgm:pt modelId="{EEDB973C-F12A-454A-BA9A-6D3BD1A72C83}" type="parTrans" cxnId="{C0EE18BD-CBE6-42AF-9C1E-C262C99FC1E4}">
      <dgm:prSet/>
      <dgm:spPr/>
      <dgm:t>
        <a:bodyPr/>
        <a:lstStyle/>
        <a:p>
          <a:endParaRPr lang="en-US"/>
        </a:p>
      </dgm:t>
    </dgm:pt>
    <dgm:pt modelId="{E9980969-C4F9-40FA-A41A-2B677EBC4156}" type="pres">
      <dgm:prSet presAssocID="{C41DB360-40FC-45D8-A3B4-1CAE713B4DAE}" presName="linear" presStyleCnt="0">
        <dgm:presLayoutVars>
          <dgm:dir/>
          <dgm:animLvl val="lvl"/>
          <dgm:resizeHandles val="exact"/>
        </dgm:presLayoutVars>
      </dgm:prSet>
      <dgm:spPr/>
      <dgm:t>
        <a:bodyPr/>
        <a:lstStyle/>
        <a:p>
          <a:endParaRPr lang="en-US"/>
        </a:p>
      </dgm:t>
    </dgm:pt>
    <dgm:pt modelId="{5DA7CD02-1065-481C-9808-238FA11AB41D}" type="pres">
      <dgm:prSet presAssocID="{DFFBC2A7-BE9E-4B4D-9D0A-2CD989EEF2A4}" presName="parentLin" presStyleCnt="0"/>
      <dgm:spPr/>
    </dgm:pt>
    <dgm:pt modelId="{DA365D48-475E-4F78-8226-36A9616BD6D6}" type="pres">
      <dgm:prSet presAssocID="{DFFBC2A7-BE9E-4B4D-9D0A-2CD989EEF2A4}" presName="parentLeftMargin" presStyleLbl="node1" presStyleIdx="0" presStyleCnt="4"/>
      <dgm:spPr/>
      <dgm:t>
        <a:bodyPr/>
        <a:lstStyle/>
        <a:p>
          <a:endParaRPr lang="en-US"/>
        </a:p>
      </dgm:t>
    </dgm:pt>
    <dgm:pt modelId="{247B228C-665D-46DF-B004-659E94393C15}" type="pres">
      <dgm:prSet presAssocID="{DFFBC2A7-BE9E-4B4D-9D0A-2CD989EEF2A4}" presName="parentText" presStyleLbl="node1" presStyleIdx="0" presStyleCnt="4">
        <dgm:presLayoutVars>
          <dgm:chMax val="0"/>
          <dgm:bulletEnabled val="1"/>
        </dgm:presLayoutVars>
      </dgm:prSet>
      <dgm:spPr/>
      <dgm:t>
        <a:bodyPr/>
        <a:lstStyle/>
        <a:p>
          <a:endParaRPr lang="en-US"/>
        </a:p>
      </dgm:t>
    </dgm:pt>
    <dgm:pt modelId="{88BB8D0D-69C3-49AA-90B8-0FBBD9ADFF9B}" type="pres">
      <dgm:prSet presAssocID="{DFFBC2A7-BE9E-4B4D-9D0A-2CD989EEF2A4}" presName="negativeSpace" presStyleCnt="0"/>
      <dgm:spPr/>
    </dgm:pt>
    <dgm:pt modelId="{8818A2E3-A3E5-40B1-B227-0BC5729B4D1F}" type="pres">
      <dgm:prSet presAssocID="{DFFBC2A7-BE9E-4B4D-9D0A-2CD989EEF2A4}" presName="childText" presStyleLbl="conFgAcc1" presStyleIdx="0" presStyleCnt="4">
        <dgm:presLayoutVars>
          <dgm:bulletEnabled val="1"/>
        </dgm:presLayoutVars>
      </dgm:prSet>
      <dgm:spPr/>
      <dgm:t>
        <a:bodyPr/>
        <a:lstStyle/>
        <a:p>
          <a:endParaRPr lang="en-US"/>
        </a:p>
      </dgm:t>
    </dgm:pt>
    <dgm:pt modelId="{E8BCD7DD-DF18-47BA-A939-885440497259}" type="pres">
      <dgm:prSet presAssocID="{924D75DA-4186-4D34-B3AB-EB8DF6396661}" presName="spaceBetweenRectangles" presStyleCnt="0"/>
      <dgm:spPr/>
    </dgm:pt>
    <dgm:pt modelId="{9E30E513-C47E-4424-AD50-B89020554095}" type="pres">
      <dgm:prSet presAssocID="{23CF1020-42F2-4B0B-9E57-7F0EE52AA6D5}" presName="parentLin" presStyleCnt="0"/>
      <dgm:spPr/>
    </dgm:pt>
    <dgm:pt modelId="{3A605743-7C42-4637-B6A3-C08EEC3E09E2}" type="pres">
      <dgm:prSet presAssocID="{23CF1020-42F2-4B0B-9E57-7F0EE52AA6D5}" presName="parentLeftMargin" presStyleLbl="node1" presStyleIdx="0" presStyleCnt="4"/>
      <dgm:spPr/>
      <dgm:t>
        <a:bodyPr/>
        <a:lstStyle/>
        <a:p>
          <a:endParaRPr lang="en-US"/>
        </a:p>
      </dgm:t>
    </dgm:pt>
    <dgm:pt modelId="{5927F72A-3372-4BEE-BD4A-677E45776769}" type="pres">
      <dgm:prSet presAssocID="{23CF1020-42F2-4B0B-9E57-7F0EE52AA6D5}" presName="parentText" presStyleLbl="node1" presStyleIdx="1" presStyleCnt="4">
        <dgm:presLayoutVars>
          <dgm:chMax val="0"/>
          <dgm:bulletEnabled val="1"/>
        </dgm:presLayoutVars>
      </dgm:prSet>
      <dgm:spPr/>
      <dgm:t>
        <a:bodyPr/>
        <a:lstStyle/>
        <a:p>
          <a:endParaRPr lang="en-US"/>
        </a:p>
      </dgm:t>
    </dgm:pt>
    <dgm:pt modelId="{8809F674-698D-40C2-8EDC-B97A30E671BC}" type="pres">
      <dgm:prSet presAssocID="{23CF1020-42F2-4B0B-9E57-7F0EE52AA6D5}" presName="negativeSpace" presStyleCnt="0"/>
      <dgm:spPr/>
    </dgm:pt>
    <dgm:pt modelId="{98145521-0CC4-4E94-BE31-403909AF5B8E}" type="pres">
      <dgm:prSet presAssocID="{23CF1020-42F2-4B0B-9E57-7F0EE52AA6D5}" presName="childText" presStyleLbl="conFgAcc1" presStyleIdx="1" presStyleCnt="4">
        <dgm:presLayoutVars>
          <dgm:bulletEnabled val="1"/>
        </dgm:presLayoutVars>
      </dgm:prSet>
      <dgm:spPr/>
      <dgm:t>
        <a:bodyPr/>
        <a:lstStyle/>
        <a:p>
          <a:endParaRPr lang="en-US"/>
        </a:p>
      </dgm:t>
    </dgm:pt>
    <dgm:pt modelId="{ADBE8129-F948-48C0-8D70-43FEDDCB2919}" type="pres">
      <dgm:prSet presAssocID="{C66A5978-04CC-481E-816C-584044580EC2}" presName="spaceBetweenRectangles" presStyleCnt="0"/>
      <dgm:spPr/>
    </dgm:pt>
    <dgm:pt modelId="{F8BFE771-640F-404B-81A1-BD1D1C1EF0CB}" type="pres">
      <dgm:prSet presAssocID="{EF27148A-7A00-48BC-A7C0-E9E8E78C9218}" presName="parentLin" presStyleCnt="0"/>
      <dgm:spPr/>
    </dgm:pt>
    <dgm:pt modelId="{EB19FF7A-DDC0-46F7-ADFE-1FA3B0D6A8B0}" type="pres">
      <dgm:prSet presAssocID="{EF27148A-7A00-48BC-A7C0-E9E8E78C9218}" presName="parentLeftMargin" presStyleLbl="node1" presStyleIdx="1" presStyleCnt="4"/>
      <dgm:spPr/>
      <dgm:t>
        <a:bodyPr/>
        <a:lstStyle/>
        <a:p>
          <a:endParaRPr lang="en-US"/>
        </a:p>
      </dgm:t>
    </dgm:pt>
    <dgm:pt modelId="{0117E526-B774-4907-8967-64AEDAAD56E7}" type="pres">
      <dgm:prSet presAssocID="{EF27148A-7A00-48BC-A7C0-E9E8E78C9218}" presName="parentText" presStyleLbl="node1" presStyleIdx="2" presStyleCnt="4">
        <dgm:presLayoutVars>
          <dgm:chMax val="0"/>
          <dgm:bulletEnabled val="1"/>
        </dgm:presLayoutVars>
      </dgm:prSet>
      <dgm:spPr/>
      <dgm:t>
        <a:bodyPr/>
        <a:lstStyle/>
        <a:p>
          <a:endParaRPr lang="en-US"/>
        </a:p>
      </dgm:t>
    </dgm:pt>
    <dgm:pt modelId="{DDBAA4C3-19B8-41A1-9644-157DAD83E8C7}" type="pres">
      <dgm:prSet presAssocID="{EF27148A-7A00-48BC-A7C0-E9E8E78C9218}" presName="negativeSpace" presStyleCnt="0"/>
      <dgm:spPr/>
    </dgm:pt>
    <dgm:pt modelId="{9EA22DED-07A4-4B73-BB4B-BD2AD0DA1C11}" type="pres">
      <dgm:prSet presAssocID="{EF27148A-7A00-48BC-A7C0-E9E8E78C9218}" presName="childText" presStyleLbl="conFgAcc1" presStyleIdx="2" presStyleCnt="4">
        <dgm:presLayoutVars>
          <dgm:bulletEnabled val="1"/>
        </dgm:presLayoutVars>
      </dgm:prSet>
      <dgm:spPr/>
      <dgm:t>
        <a:bodyPr/>
        <a:lstStyle/>
        <a:p>
          <a:endParaRPr lang="en-US"/>
        </a:p>
      </dgm:t>
    </dgm:pt>
    <dgm:pt modelId="{AC72C3FD-926B-4851-B53E-0E5D856828C2}" type="pres">
      <dgm:prSet presAssocID="{5BF76F4D-F2D2-4127-B409-DA7158CEEC2A}" presName="spaceBetweenRectangles" presStyleCnt="0"/>
      <dgm:spPr/>
    </dgm:pt>
    <dgm:pt modelId="{4A85732D-2AB8-431B-A600-BD05BC081A2D}" type="pres">
      <dgm:prSet presAssocID="{5561CCE3-D8E2-42F9-BEC6-D56D000FEFBC}" presName="parentLin" presStyleCnt="0"/>
      <dgm:spPr/>
    </dgm:pt>
    <dgm:pt modelId="{B6D9BCBF-F816-4750-9F24-E12A7E7BFA47}" type="pres">
      <dgm:prSet presAssocID="{5561CCE3-D8E2-42F9-BEC6-D56D000FEFBC}" presName="parentLeftMargin" presStyleLbl="node1" presStyleIdx="2" presStyleCnt="4"/>
      <dgm:spPr/>
      <dgm:t>
        <a:bodyPr/>
        <a:lstStyle/>
        <a:p>
          <a:endParaRPr lang="en-US"/>
        </a:p>
      </dgm:t>
    </dgm:pt>
    <dgm:pt modelId="{8B5366B3-B0F0-44E6-B869-4C9FDF125E3E}" type="pres">
      <dgm:prSet presAssocID="{5561CCE3-D8E2-42F9-BEC6-D56D000FEFBC}" presName="parentText" presStyleLbl="node1" presStyleIdx="3" presStyleCnt="4">
        <dgm:presLayoutVars>
          <dgm:chMax val="0"/>
          <dgm:bulletEnabled val="1"/>
        </dgm:presLayoutVars>
      </dgm:prSet>
      <dgm:spPr/>
      <dgm:t>
        <a:bodyPr/>
        <a:lstStyle/>
        <a:p>
          <a:endParaRPr lang="en-US"/>
        </a:p>
      </dgm:t>
    </dgm:pt>
    <dgm:pt modelId="{B4B48F60-6B37-4CB4-9646-4299C6F58F70}" type="pres">
      <dgm:prSet presAssocID="{5561CCE3-D8E2-42F9-BEC6-D56D000FEFBC}" presName="negativeSpace" presStyleCnt="0"/>
      <dgm:spPr/>
    </dgm:pt>
    <dgm:pt modelId="{9F192445-669E-4757-A878-A224C933E609}" type="pres">
      <dgm:prSet presAssocID="{5561CCE3-D8E2-42F9-BEC6-D56D000FEFBC}" presName="childText" presStyleLbl="conFgAcc1" presStyleIdx="3" presStyleCnt="4">
        <dgm:presLayoutVars>
          <dgm:bulletEnabled val="1"/>
        </dgm:presLayoutVars>
      </dgm:prSet>
      <dgm:spPr/>
      <dgm:t>
        <a:bodyPr/>
        <a:lstStyle/>
        <a:p>
          <a:endParaRPr lang="en-US"/>
        </a:p>
      </dgm:t>
    </dgm:pt>
  </dgm:ptLst>
  <dgm:cxnLst>
    <dgm:cxn modelId="{DACA5F38-2604-460D-9DED-1921780555AE}" type="presOf" srcId="{5561CCE3-D8E2-42F9-BEC6-D56D000FEFBC}" destId="{8B5366B3-B0F0-44E6-B869-4C9FDF125E3E}" srcOrd="1" destOrd="0" presId="urn:microsoft.com/office/officeart/2005/8/layout/list1"/>
    <dgm:cxn modelId="{2F17551F-AB75-4888-B298-D73B9343C305}" type="presOf" srcId="{DFFBC2A7-BE9E-4B4D-9D0A-2CD989EEF2A4}" destId="{247B228C-665D-46DF-B004-659E94393C15}" srcOrd="1" destOrd="0" presId="urn:microsoft.com/office/officeart/2005/8/layout/list1"/>
    <dgm:cxn modelId="{2FC6A4E3-27A3-4B82-826C-670A8810CB05}" type="presOf" srcId="{EF27148A-7A00-48BC-A7C0-E9E8E78C9218}" destId="{0117E526-B774-4907-8967-64AEDAAD56E7}" srcOrd="1" destOrd="0" presId="urn:microsoft.com/office/officeart/2005/8/layout/list1"/>
    <dgm:cxn modelId="{D185D3FC-4B63-47C5-8D0E-0391736AAC48}" type="presOf" srcId="{5561CCE3-D8E2-42F9-BEC6-D56D000FEFBC}" destId="{B6D9BCBF-F816-4750-9F24-E12A7E7BFA47}" srcOrd="0" destOrd="0" presId="urn:microsoft.com/office/officeart/2005/8/layout/list1"/>
    <dgm:cxn modelId="{07A807EE-E453-4829-9551-ABE3860CFC41}" type="presOf" srcId="{23CF1020-42F2-4B0B-9E57-7F0EE52AA6D5}" destId="{5927F72A-3372-4BEE-BD4A-677E45776769}" srcOrd="1" destOrd="0" presId="urn:microsoft.com/office/officeart/2005/8/layout/list1"/>
    <dgm:cxn modelId="{03F98301-4A38-43D2-9185-C7984C8DD03A}" srcId="{C41DB360-40FC-45D8-A3B4-1CAE713B4DAE}" destId="{EF27148A-7A00-48BC-A7C0-E9E8E78C9218}" srcOrd="2" destOrd="0" parTransId="{0BE66B2B-2D4B-4B4B-9E5F-4A661986E75B}" sibTransId="{5BF76F4D-F2D2-4127-B409-DA7158CEEC2A}"/>
    <dgm:cxn modelId="{3C512DB8-E38C-4713-8FC0-A06FD60A2E9D}" srcId="{C41DB360-40FC-45D8-A3B4-1CAE713B4DAE}" destId="{DFFBC2A7-BE9E-4B4D-9D0A-2CD989EEF2A4}" srcOrd="0" destOrd="0" parTransId="{870DE544-9E2E-4700-8A00-5FBF1F5F33E8}" sibTransId="{924D75DA-4186-4D34-B3AB-EB8DF6396661}"/>
    <dgm:cxn modelId="{E3FC30F6-264F-4BA9-BD7A-79168DEC9289}" srcId="{C41DB360-40FC-45D8-A3B4-1CAE713B4DAE}" destId="{23CF1020-42F2-4B0B-9E57-7F0EE52AA6D5}" srcOrd="1" destOrd="0" parTransId="{7D37ED03-88F6-4BAB-9FEF-89E1B3F2205E}" sibTransId="{C66A5978-04CC-481E-816C-584044580EC2}"/>
    <dgm:cxn modelId="{C0EE18BD-CBE6-42AF-9C1E-C262C99FC1E4}" srcId="{C41DB360-40FC-45D8-A3B4-1CAE713B4DAE}" destId="{5561CCE3-D8E2-42F9-BEC6-D56D000FEFBC}" srcOrd="3" destOrd="0" parTransId="{EEDB973C-F12A-454A-BA9A-6D3BD1A72C83}" sibTransId="{EA03BB75-2C4D-43D7-8824-5096E6AFFB01}"/>
    <dgm:cxn modelId="{F3E1D37B-5AF3-4DFE-AADE-72AAFDCC7132}" type="presOf" srcId="{C41DB360-40FC-45D8-A3B4-1CAE713B4DAE}" destId="{E9980969-C4F9-40FA-A41A-2B677EBC4156}" srcOrd="0" destOrd="0" presId="urn:microsoft.com/office/officeart/2005/8/layout/list1"/>
    <dgm:cxn modelId="{A9F6846A-9E89-45EF-A07A-2276A88FA455}" type="presOf" srcId="{EF27148A-7A00-48BC-A7C0-E9E8E78C9218}" destId="{EB19FF7A-DDC0-46F7-ADFE-1FA3B0D6A8B0}" srcOrd="0" destOrd="0" presId="urn:microsoft.com/office/officeart/2005/8/layout/list1"/>
    <dgm:cxn modelId="{2B9F40AF-515D-4DAB-8D40-71A88F09AB45}" type="presOf" srcId="{23CF1020-42F2-4B0B-9E57-7F0EE52AA6D5}" destId="{3A605743-7C42-4637-B6A3-C08EEC3E09E2}" srcOrd="0" destOrd="0" presId="urn:microsoft.com/office/officeart/2005/8/layout/list1"/>
    <dgm:cxn modelId="{FE044024-6668-46A4-B373-5B3B88F430D8}" type="presOf" srcId="{DFFBC2A7-BE9E-4B4D-9D0A-2CD989EEF2A4}" destId="{DA365D48-475E-4F78-8226-36A9616BD6D6}" srcOrd="0" destOrd="0" presId="urn:microsoft.com/office/officeart/2005/8/layout/list1"/>
    <dgm:cxn modelId="{CC0CA189-A567-4D0F-ADF3-17793A16C71E}" type="presParOf" srcId="{E9980969-C4F9-40FA-A41A-2B677EBC4156}" destId="{5DA7CD02-1065-481C-9808-238FA11AB41D}" srcOrd="0" destOrd="0" presId="urn:microsoft.com/office/officeart/2005/8/layout/list1"/>
    <dgm:cxn modelId="{F0BDBBDA-19CE-4384-885C-19660E19017F}" type="presParOf" srcId="{5DA7CD02-1065-481C-9808-238FA11AB41D}" destId="{DA365D48-475E-4F78-8226-36A9616BD6D6}" srcOrd="0" destOrd="0" presId="urn:microsoft.com/office/officeart/2005/8/layout/list1"/>
    <dgm:cxn modelId="{4A91637E-6A1A-4EB1-B56D-4D2209C7FEDA}" type="presParOf" srcId="{5DA7CD02-1065-481C-9808-238FA11AB41D}" destId="{247B228C-665D-46DF-B004-659E94393C15}" srcOrd="1" destOrd="0" presId="urn:microsoft.com/office/officeart/2005/8/layout/list1"/>
    <dgm:cxn modelId="{1F787EA0-07E7-453A-9EA3-CF8B78658909}" type="presParOf" srcId="{E9980969-C4F9-40FA-A41A-2B677EBC4156}" destId="{88BB8D0D-69C3-49AA-90B8-0FBBD9ADFF9B}" srcOrd="1" destOrd="0" presId="urn:microsoft.com/office/officeart/2005/8/layout/list1"/>
    <dgm:cxn modelId="{2FACA005-CD16-4623-83F5-E9B497E26330}" type="presParOf" srcId="{E9980969-C4F9-40FA-A41A-2B677EBC4156}" destId="{8818A2E3-A3E5-40B1-B227-0BC5729B4D1F}" srcOrd="2" destOrd="0" presId="urn:microsoft.com/office/officeart/2005/8/layout/list1"/>
    <dgm:cxn modelId="{7EC65873-6547-4A63-9F2F-41FB5E0FFDBA}" type="presParOf" srcId="{E9980969-C4F9-40FA-A41A-2B677EBC4156}" destId="{E8BCD7DD-DF18-47BA-A939-885440497259}" srcOrd="3" destOrd="0" presId="urn:microsoft.com/office/officeart/2005/8/layout/list1"/>
    <dgm:cxn modelId="{CDD91A3B-BBE7-476B-86F2-CED2147C856D}" type="presParOf" srcId="{E9980969-C4F9-40FA-A41A-2B677EBC4156}" destId="{9E30E513-C47E-4424-AD50-B89020554095}" srcOrd="4" destOrd="0" presId="urn:microsoft.com/office/officeart/2005/8/layout/list1"/>
    <dgm:cxn modelId="{D20F3D15-EE84-4D36-9E9A-C91A9CA94903}" type="presParOf" srcId="{9E30E513-C47E-4424-AD50-B89020554095}" destId="{3A605743-7C42-4637-B6A3-C08EEC3E09E2}" srcOrd="0" destOrd="0" presId="urn:microsoft.com/office/officeart/2005/8/layout/list1"/>
    <dgm:cxn modelId="{2EB577A1-2354-4289-8A96-188F05516D4F}" type="presParOf" srcId="{9E30E513-C47E-4424-AD50-B89020554095}" destId="{5927F72A-3372-4BEE-BD4A-677E45776769}" srcOrd="1" destOrd="0" presId="urn:microsoft.com/office/officeart/2005/8/layout/list1"/>
    <dgm:cxn modelId="{DE7CEDE2-74C5-4C41-A5ED-5A627661DE3A}" type="presParOf" srcId="{E9980969-C4F9-40FA-A41A-2B677EBC4156}" destId="{8809F674-698D-40C2-8EDC-B97A30E671BC}" srcOrd="5" destOrd="0" presId="urn:microsoft.com/office/officeart/2005/8/layout/list1"/>
    <dgm:cxn modelId="{ED44D181-C6E2-44E9-8947-D7E3BD6F388A}" type="presParOf" srcId="{E9980969-C4F9-40FA-A41A-2B677EBC4156}" destId="{98145521-0CC4-4E94-BE31-403909AF5B8E}" srcOrd="6" destOrd="0" presId="urn:microsoft.com/office/officeart/2005/8/layout/list1"/>
    <dgm:cxn modelId="{3CC847F2-5EA3-41DB-BC9D-9D369A34C013}" type="presParOf" srcId="{E9980969-C4F9-40FA-A41A-2B677EBC4156}" destId="{ADBE8129-F948-48C0-8D70-43FEDDCB2919}" srcOrd="7" destOrd="0" presId="urn:microsoft.com/office/officeart/2005/8/layout/list1"/>
    <dgm:cxn modelId="{ED090774-E6DD-45FD-BB7E-7CD9BF054C82}" type="presParOf" srcId="{E9980969-C4F9-40FA-A41A-2B677EBC4156}" destId="{F8BFE771-640F-404B-81A1-BD1D1C1EF0CB}" srcOrd="8" destOrd="0" presId="urn:microsoft.com/office/officeart/2005/8/layout/list1"/>
    <dgm:cxn modelId="{08A974B8-7914-40CE-A42E-BD26A6EBCD22}" type="presParOf" srcId="{F8BFE771-640F-404B-81A1-BD1D1C1EF0CB}" destId="{EB19FF7A-DDC0-46F7-ADFE-1FA3B0D6A8B0}" srcOrd="0" destOrd="0" presId="urn:microsoft.com/office/officeart/2005/8/layout/list1"/>
    <dgm:cxn modelId="{8196D203-577A-442B-B2B9-759F22E07EDA}" type="presParOf" srcId="{F8BFE771-640F-404B-81A1-BD1D1C1EF0CB}" destId="{0117E526-B774-4907-8967-64AEDAAD56E7}" srcOrd="1" destOrd="0" presId="urn:microsoft.com/office/officeart/2005/8/layout/list1"/>
    <dgm:cxn modelId="{B4EFE9AB-19F9-482E-8B92-1958C38328F7}" type="presParOf" srcId="{E9980969-C4F9-40FA-A41A-2B677EBC4156}" destId="{DDBAA4C3-19B8-41A1-9644-157DAD83E8C7}" srcOrd="9" destOrd="0" presId="urn:microsoft.com/office/officeart/2005/8/layout/list1"/>
    <dgm:cxn modelId="{5E749148-4EFB-451A-B2D0-A535CDC5957E}" type="presParOf" srcId="{E9980969-C4F9-40FA-A41A-2B677EBC4156}" destId="{9EA22DED-07A4-4B73-BB4B-BD2AD0DA1C11}" srcOrd="10" destOrd="0" presId="urn:microsoft.com/office/officeart/2005/8/layout/list1"/>
    <dgm:cxn modelId="{7175C78E-BBF7-4D77-B575-C12E61E18C83}" type="presParOf" srcId="{E9980969-C4F9-40FA-A41A-2B677EBC4156}" destId="{AC72C3FD-926B-4851-B53E-0E5D856828C2}" srcOrd="11" destOrd="0" presId="urn:microsoft.com/office/officeart/2005/8/layout/list1"/>
    <dgm:cxn modelId="{9085F4D1-2891-48C5-BC83-D81AAB81D30A}" type="presParOf" srcId="{E9980969-C4F9-40FA-A41A-2B677EBC4156}" destId="{4A85732D-2AB8-431B-A600-BD05BC081A2D}" srcOrd="12" destOrd="0" presId="urn:microsoft.com/office/officeart/2005/8/layout/list1"/>
    <dgm:cxn modelId="{3359B167-AB8C-4290-873D-6A214526198C}" type="presParOf" srcId="{4A85732D-2AB8-431B-A600-BD05BC081A2D}" destId="{B6D9BCBF-F816-4750-9F24-E12A7E7BFA47}" srcOrd="0" destOrd="0" presId="urn:microsoft.com/office/officeart/2005/8/layout/list1"/>
    <dgm:cxn modelId="{7A921D8B-BFA3-4982-9C94-E050298CC660}" type="presParOf" srcId="{4A85732D-2AB8-431B-A600-BD05BC081A2D}" destId="{8B5366B3-B0F0-44E6-B869-4C9FDF125E3E}" srcOrd="1" destOrd="0" presId="urn:microsoft.com/office/officeart/2005/8/layout/list1"/>
    <dgm:cxn modelId="{E24770E8-D4B9-4841-AFE0-19919ECC62A9}" type="presParOf" srcId="{E9980969-C4F9-40FA-A41A-2B677EBC4156}" destId="{B4B48F60-6B37-4CB4-9646-4299C6F58F70}" srcOrd="13" destOrd="0" presId="urn:microsoft.com/office/officeart/2005/8/layout/list1"/>
    <dgm:cxn modelId="{822C1F34-6F6D-431D-B3EE-8FCEB9F52200}" type="presParOf" srcId="{E9980969-C4F9-40FA-A41A-2B677EBC4156}" destId="{9F192445-669E-4757-A878-A224C933E60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1DB360-40FC-45D8-A3B4-1CAE713B4D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FFBC2A7-BE9E-4B4D-9D0A-2CD989EEF2A4}">
      <dgm:prSet phldrT="[Text]"/>
      <dgm:spPr/>
      <dgm:t>
        <a:bodyPr/>
        <a:lstStyle/>
        <a:p>
          <a:r>
            <a:rPr lang="en-US" dirty="0" smtClean="0"/>
            <a:t>Statistical Reports</a:t>
          </a:r>
          <a:endParaRPr lang="en-US" dirty="0"/>
        </a:p>
      </dgm:t>
    </dgm:pt>
    <dgm:pt modelId="{870DE544-9E2E-4700-8A00-5FBF1F5F33E8}" type="parTrans" cxnId="{3C512DB8-E38C-4713-8FC0-A06FD60A2E9D}">
      <dgm:prSet/>
      <dgm:spPr/>
      <dgm:t>
        <a:bodyPr/>
        <a:lstStyle/>
        <a:p>
          <a:endParaRPr lang="en-US"/>
        </a:p>
      </dgm:t>
    </dgm:pt>
    <dgm:pt modelId="{924D75DA-4186-4D34-B3AB-EB8DF6396661}" type="sibTrans" cxnId="{3C512DB8-E38C-4713-8FC0-A06FD60A2E9D}">
      <dgm:prSet/>
      <dgm:spPr/>
      <dgm:t>
        <a:bodyPr/>
        <a:lstStyle/>
        <a:p>
          <a:endParaRPr lang="en-US"/>
        </a:p>
      </dgm:t>
    </dgm:pt>
    <dgm:pt modelId="{23CF1020-42F2-4B0B-9E57-7F0EE52AA6D5}">
      <dgm:prSet phldrT="[Text]"/>
      <dgm:spPr/>
      <dgm:t>
        <a:bodyPr/>
        <a:lstStyle/>
        <a:p>
          <a:r>
            <a:rPr lang="en-US" dirty="0" smtClean="0"/>
            <a:t>Longitudinal Survey Data</a:t>
          </a:r>
          <a:endParaRPr lang="en-US" dirty="0"/>
        </a:p>
      </dgm:t>
    </dgm:pt>
    <dgm:pt modelId="{7D37ED03-88F6-4BAB-9FEF-89E1B3F2205E}" type="parTrans" cxnId="{E3FC30F6-264F-4BA9-BD7A-79168DEC9289}">
      <dgm:prSet/>
      <dgm:spPr/>
      <dgm:t>
        <a:bodyPr/>
        <a:lstStyle/>
        <a:p>
          <a:endParaRPr lang="en-US"/>
        </a:p>
      </dgm:t>
    </dgm:pt>
    <dgm:pt modelId="{C66A5978-04CC-481E-816C-584044580EC2}" type="sibTrans" cxnId="{E3FC30F6-264F-4BA9-BD7A-79168DEC9289}">
      <dgm:prSet/>
      <dgm:spPr/>
      <dgm:t>
        <a:bodyPr/>
        <a:lstStyle/>
        <a:p>
          <a:endParaRPr lang="en-US"/>
        </a:p>
      </dgm:t>
    </dgm:pt>
    <dgm:pt modelId="{EF27148A-7A00-48BC-A7C0-E9E8E78C9218}">
      <dgm:prSet phldrT="[Text]"/>
      <dgm:spPr/>
      <dgm:t>
        <a:bodyPr/>
        <a:lstStyle/>
        <a:p>
          <a:r>
            <a:rPr lang="en-AU" dirty="0" smtClean="0"/>
            <a:t>Priority Investment Approach (PIA) Data</a:t>
          </a:r>
          <a:endParaRPr lang="en-US" dirty="0"/>
        </a:p>
      </dgm:t>
    </dgm:pt>
    <dgm:pt modelId="{0BE66B2B-2D4B-4B4B-9E5F-4A661986E75B}" type="parTrans" cxnId="{03F98301-4A38-43D2-9185-C7984C8DD03A}">
      <dgm:prSet/>
      <dgm:spPr/>
      <dgm:t>
        <a:bodyPr/>
        <a:lstStyle/>
        <a:p>
          <a:endParaRPr lang="en-US"/>
        </a:p>
      </dgm:t>
    </dgm:pt>
    <dgm:pt modelId="{5BF76F4D-F2D2-4127-B409-DA7158CEEC2A}" type="sibTrans" cxnId="{03F98301-4A38-43D2-9185-C7984C8DD03A}">
      <dgm:prSet/>
      <dgm:spPr/>
      <dgm:t>
        <a:bodyPr/>
        <a:lstStyle/>
        <a:p>
          <a:endParaRPr lang="en-US"/>
        </a:p>
      </dgm:t>
    </dgm:pt>
    <dgm:pt modelId="{5561CCE3-D8E2-42F9-BEC6-D56D000FEFBC}">
      <dgm:prSet phldrT="[Text]"/>
      <dgm:spPr/>
      <dgm:t>
        <a:bodyPr/>
        <a:lstStyle/>
        <a:p>
          <a:r>
            <a:rPr lang="en-US" dirty="0" smtClean="0"/>
            <a:t>Data Requests</a:t>
          </a:r>
          <a:endParaRPr lang="en-US" dirty="0"/>
        </a:p>
      </dgm:t>
    </dgm:pt>
    <dgm:pt modelId="{EEDB973C-F12A-454A-BA9A-6D3BD1A72C83}" type="parTrans" cxnId="{C0EE18BD-CBE6-42AF-9C1E-C262C99FC1E4}">
      <dgm:prSet/>
      <dgm:spPr/>
      <dgm:t>
        <a:bodyPr/>
        <a:lstStyle/>
        <a:p>
          <a:endParaRPr lang="en-US"/>
        </a:p>
      </dgm:t>
    </dgm:pt>
    <dgm:pt modelId="{EA03BB75-2C4D-43D7-8824-5096E6AFFB01}" type="sibTrans" cxnId="{C0EE18BD-CBE6-42AF-9C1E-C262C99FC1E4}">
      <dgm:prSet/>
      <dgm:spPr/>
      <dgm:t>
        <a:bodyPr/>
        <a:lstStyle/>
        <a:p>
          <a:endParaRPr lang="en-US"/>
        </a:p>
      </dgm:t>
    </dgm:pt>
    <dgm:pt modelId="{F6A64754-8C62-4A8A-BC97-89E73FCE1AF3}">
      <dgm:prSet phldrT="[Text]"/>
      <dgm:spPr/>
      <dgm:t>
        <a:bodyPr/>
        <a:lstStyle/>
        <a:p>
          <a:r>
            <a:rPr lang="en-US" dirty="0" smtClean="0"/>
            <a:t>DOMINO</a:t>
          </a:r>
          <a:endParaRPr lang="en-US" dirty="0"/>
        </a:p>
      </dgm:t>
    </dgm:pt>
    <dgm:pt modelId="{0654AB49-40D3-4FCF-A83B-76162CC7EFEE}" type="parTrans" cxnId="{C403A1BA-3C08-4224-91AE-3B2D8FACDC6C}">
      <dgm:prSet/>
      <dgm:spPr/>
      <dgm:t>
        <a:bodyPr/>
        <a:lstStyle/>
        <a:p>
          <a:endParaRPr lang="en-US"/>
        </a:p>
      </dgm:t>
    </dgm:pt>
    <dgm:pt modelId="{48F722BF-AF48-4479-B491-C90DD3AA984D}" type="sibTrans" cxnId="{C403A1BA-3C08-4224-91AE-3B2D8FACDC6C}">
      <dgm:prSet/>
      <dgm:spPr/>
      <dgm:t>
        <a:bodyPr/>
        <a:lstStyle/>
        <a:p>
          <a:endParaRPr lang="en-US"/>
        </a:p>
      </dgm:t>
    </dgm:pt>
    <dgm:pt modelId="{E9980969-C4F9-40FA-A41A-2B677EBC4156}" type="pres">
      <dgm:prSet presAssocID="{C41DB360-40FC-45D8-A3B4-1CAE713B4DAE}" presName="linear" presStyleCnt="0">
        <dgm:presLayoutVars>
          <dgm:dir/>
          <dgm:animLvl val="lvl"/>
          <dgm:resizeHandles val="exact"/>
        </dgm:presLayoutVars>
      </dgm:prSet>
      <dgm:spPr/>
      <dgm:t>
        <a:bodyPr/>
        <a:lstStyle/>
        <a:p>
          <a:endParaRPr lang="en-US"/>
        </a:p>
      </dgm:t>
    </dgm:pt>
    <dgm:pt modelId="{5DA7CD02-1065-481C-9808-238FA11AB41D}" type="pres">
      <dgm:prSet presAssocID="{DFFBC2A7-BE9E-4B4D-9D0A-2CD989EEF2A4}" presName="parentLin" presStyleCnt="0"/>
      <dgm:spPr/>
    </dgm:pt>
    <dgm:pt modelId="{DA365D48-475E-4F78-8226-36A9616BD6D6}" type="pres">
      <dgm:prSet presAssocID="{DFFBC2A7-BE9E-4B4D-9D0A-2CD989EEF2A4}" presName="parentLeftMargin" presStyleLbl="node1" presStyleIdx="0" presStyleCnt="5"/>
      <dgm:spPr/>
      <dgm:t>
        <a:bodyPr/>
        <a:lstStyle/>
        <a:p>
          <a:endParaRPr lang="en-US"/>
        </a:p>
      </dgm:t>
    </dgm:pt>
    <dgm:pt modelId="{247B228C-665D-46DF-B004-659E94393C15}" type="pres">
      <dgm:prSet presAssocID="{DFFBC2A7-BE9E-4B4D-9D0A-2CD989EEF2A4}" presName="parentText" presStyleLbl="node1" presStyleIdx="0" presStyleCnt="5">
        <dgm:presLayoutVars>
          <dgm:chMax val="0"/>
          <dgm:bulletEnabled val="1"/>
        </dgm:presLayoutVars>
      </dgm:prSet>
      <dgm:spPr/>
      <dgm:t>
        <a:bodyPr/>
        <a:lstStyle/>
        <a:p>
          <a:endParaRPr lang="en-US"/>
        </a:p>
      </dgm:t>
    </dgm:pt>
    <dgm:pt modelId="{88BB8D0D-69C3-49AA-90B8-0FBBD9ADFF9B}" type="pres">
      <dgm:prSet presAssocID="{DFFBC2A7-BE9E-4B4D-9D0A-2CD989EEF2A4}" presName="negativeSpace" presStyleCnt="0"/>
      <dgm:spPr/>
    </dgm:pt>
    <dgm:pt modelId="{8818A2E3-A3E5-40B1-B227-0BC5729B4D1F}" type="pres">
      <dgm:prSet presAssocID="{DFFBC2A7-BE9E-4B4D-9D0A-2CD989EEF2A4}" presName="childText" presStyleLbl="conFgAcc1" presStyleIdx="0" presStyleCnt="5">
        <dgm:presLayoutVars>
          <dgm:bulletEnabled val="1"/>
        </dgm:presLayoutVars>
      </dgm:prSet>
      <dgm:spPr/>
      <dgm:t>
        <a:bodyPr/>
        <a:lstStyle/>
        <a:p>
          <a:endParaRPr lang="en-US"/>
        </a:p>
      </dgm:t>
    </dgm:pt>
    <dgm:pt modelId="{E8BCD7DD-DF18-47BA-A939-885440497259}" type="pres">
      <dgm:prSet presAssocID="{924D75DA-4186-4D34-B3AB-EB8DF6396661}" presName="spaceBetweenRectangles" presStyleCnt="0"/>
      <dgm:spPr/>
    </dgm:pt>
    <dgm:pt modelId="{9E30E513-C47E-4424-AD50-B89020554095}" type="pres">
      <dgm:prSet presAssocID="{23CF1020-42F2-4B0B-9E57-7F0EE52AA6D5}" presName="parentLin" presStyleCnt="0"/>
      <dgm:spPr/>
    </dgm:pt>
    <dgm:pt modelId="{3A605743-7C42-4637-B6A3-C08EEC3E09E2}" type="pres">
      <dgm:prSet presAssocID="{23CF1020-42F2-4B0B-9E57-7F0EE52AA6D5}" presName="parentLeftMargin" presStyleLbl="node1" presStyleIdx="0" presStyleCnt="5"/>
      <dgm:spPr/>
      <dgm:t>
        <a:bodyPr/>
        <a:lstStyle/>
        <a:p>
          <a:endParaRPr lang="en-US"/>
        </a:p>
      </dgm:t>
    </dgm:pt>
    <dgm:pt modelId="{5927F72A-3372-4BEE-BD4A-677E45776769}" type="pres">
      <dgm:prSet presAssocID="{23CF1020-42F2-4B0B-9E57-7F0EE52AA6D5}" presName="parentText" presStyleLbl="node1" presStyleIdx="1" presStyleCnt="5">
        <dgm:presLayoutVars>
          <dgm:chMax val="0"/>
          <dgm:bulletEnabled val="1"/>
        </dgm:presLayoutVars>
      </dgm:prSet>
      <dgm:spPr/>
      <dgm:t>
        <a:bodyPr/>
        <a:lstStyle/>
        <a:p>
          <a:endParaRPr lang="en-US"/>
        </a:p>
      </dgm:t>
    </dgm:pt>
    <dgm:pt modelId="{8809F674-698D-40C2-8EDC-B97A30E671BC}" type="pres">
      <dgm:prSet presAssocID="{23CF1020-42F2-4B0B-9E57-7F0EE52AA6D5}" presName="negativeSpace" presStyleCnt="0"/>
      <dgm:spPr/>
    </dgm:pt>
    <dgm:pt modelId="{98145521-0CC4-4E94-BE31-403909AF5B8E}" type="pres">
      <dgm:prSet presAssocID="{23CF1020-42F2-4B0B-9E57-7F0EE52AA6D5}" presName="childText" presStyleLbl="conFgAcc1" presStyleIdx="1" presStyleCnt="5">
        <dgm:presLayoutVars>
          <dgm:bulletEnabled val="1"/>
        </dgm:presLayoutVars>
      </dgm:prSet>
      <dgm:spPr/>
      <dgm:t>
        <a:bodyPr/>
        <a:lstStyle/>
        <a:p>
          <a:endParaRPr lang="en-US"/>
        </a:p>
      </dgm:t>
    </dgm:pt>
    <dgm:pt modelId="{ADBE8129-F948-48C0-8D70-43FEDDCB2919}" type="pres">
      <dgm:prSet presAssocID="{C66A5978-04CC-481E-816C-584044580EC2}" presName="spaceBetweenRectangles" presStyleCnt="0"/>
      <dgm:spPr/>
    </dgm:pt>
    <dgm:pt modelId="{F8BFE771-640F-404B-81A1-BD1D1C1EF0CB}" type="pres">
      <dgm:prSet presAssocID="{EF27148A-7A00-48BC-A7C0-E9E8E78C9218}" presName="parentLin" presStyleCnt="0"/>
      <dgm:spPr/>
    </dgm:pt>
    <dgm:pt modelId="{EB19FF7A-DDC0-46F7-ADFE-1FA3B0D6A8B0}" type="pres">
      <dgm:prSet presAssocID="{EF27148A-7A00-48BC-A7C0-E9E8E78C9218}" presName="parentLeftMargin" presStyleLbl="node1" presStyleIdx="1" presStyleCnt="5"/>
      <dgm:spPr/>
      <dgm:t>
        <a:bodyPr/>
        <a:lstStyle/>
        <a:p>
          <a:endParaRPr lang="en-US"/>
        </a:p>
      </dgm:t>
    </dgm:pt>
    <dgm:pt modelId="{0117E526-B774-4907-8967-64AEDAAD56E7}" type="pres">
      <dgm:prSet presAssocID="{EF27148A-7A00-48BC-A7C0-E9E8E78C9218}" presName="parentText" presStyleLbl="node1" presStyleIdx="2" presStyleCnt="5">
        <dgm:presLayoutVars>
          <dgm:chMax val="0"/>
          <dgm:bulletEnabled val="1"/>
        </dgm:presLayoutVars>
      </dgm:prSet>
      <dgm:spPr/>
      <dgm:t>
        <a:bodyPr/>
        <a:lstStyle/>
        <a:p>
          <a:endParaRPr lang="en-US"/>
        </a:p>
      </dgm:t>
    </dgm:pt>
    <dgm:pt modelId="{DDBAA4C3-19B8-41A1-9644-157DAD83E8C7}" type="pres">
      <dgm:prSet presAssocID="{EF27148A-7A00-48BC-A7C0-E9E8E78C9218}" presName="negativeSpace" presStyleCnt="0"/>
      <dgm:spPr/>
    </dgm:pt>
    <dgm:pt modelId="{9EA22DED-07A4-4B73-BB4B-BD2AD0DA1C11}" type="pres">
      <dgm:prSet presAssocID="{EF27148A-7A00-48BC-A7C0-E9E8E78C9218}" presName="childText" presStyleLbl="conFgAcc1" presStyleIdx="2" presStyleCnt="5">
        <dgm:presLayoutVars>
          <dgm:bulletEnabled val="1"/>
        </dgm:presLayoutVars>
      </dgm:prSet>
      <dgm:spPr/>
      <dgm:t>
        <a:bodyPr/>
        <a:lstStyle/>
        <a:p>
          <a:endParaRPr lang="en-US"/>
        </a:p>
      </dgm:t>
    </dgm:pt>
    <dgm:pt modelId="{AC72C3FD-926B-4851-B53E-0E5D856828C2}" type="pres">
      <dgm:prSet presAssocID="{5BF76F4D-F2D2-4127-B409-DA7158CEEC2A}" presName="spaceBetweenRectangles" presStyleCnt="0"/>
      <dgm:spPr/>
    </dgm:pt>
    <dgm:pt modelId="{39516E80-95B1-4519-B42F-34F057F9DD3D}" type="pres">
      <dgm:prSet presAssocID="{F6A64754-8C62-4A8A-BC97-89E73FCE1AF3}" presName="parentLin" presStyleCnt="0"/>
      <dgm:spPr/>
    </dgm:pt>
    <dgm:pt modelId="{84D36A3C-5B9F-411C-B35A-520645255DCC}" type="pres">
      <dgm:prSet presAssocID="{F6A64754-8C62-4A8A-BC97-89E73FCE1AF3}" presName="parentLeftMargin" presStyleLbl="node1" presStyleIdx="2" presStyleCnt="5"/>
      <dgm:spPr/>
      <dgm:t>
        <a:bodyPr/>
        <a:lstStyle/>
        <a:p>
          <a:endParaRPr lang="en-US"/>
        </a:p>
      </dgm:t>
    </dgm:pt>
    <dgm:pt modelId="{ECF45BEA-91D1-4E34-BA22-DB4CC90711AF}" type="pres">
      <dgm:prSet presAssocID="{F6A64754-8C62-4A8A-BC97-89E73FCE1AF3}" presName="parentText" presStyleLbl="node1" presStyleIdx="3" presStyleCnt="5">
        <dgm:presLayoutVars>
          <dgm:chMax val="0"/>
          <dgm:bulletEnabled val="1"/>
        </dgm:presLayoutVars>
      </dgm:prSet>
      <dgm:spPr/>
      <dgm:t>
        <a:bodyPr/>
        <a:lstStyle/>
        <a:p>
          <a:endParaRPr lang="en-US"/>
        </a:p>
      </dgm:t>
    </dgm:pt>
    <dgm:pt modelId="{F0700490-7402-48D0-90E6-F305CA6B4804}" type="pres">
      <dgm:prSet presAssocID="{F6A64754-8C62-4A8A-BC97-89E73FCE1AF3}" presName="negativeSpace" presStyleCnt="0"/>
      <dgm:spPr/>
    </dgm:pt>
    <dgm:pt modelId="{17B38EEA-C00F-4D4A-8525-190BA4046223}" type="pres">
      <dgm:prSet presAssocID="{F6A64754-8C62-4A8A-BC97-89E73FCE1AF3}" presName="childText" presStyleLbl="conFgAcc1" presStyleIdx="3" presStyleCnt="5">
        <dgm:presLayoutVars>
          <dgm:bulletEnabled val="1"/>
        </dgm:presLayoutVars>
      </dgm:prSet>
      <dgm:spPr/>
    </dgm:pt>
    <dgm:pt modelId="{766BC49B-0D40-4D4D-AF5A-03676187F0E9}" type="pres">
      <dgm:prSet presAssocID="{48F722BF-AF48-4479-B491-C90DD3AA984D}" presName="spaceBetweenRectangles" presStyleCnt="0"/>
      <dgm:spPr/>
    </dgm:pt>
    <dgm:pt modelId="{4A85732D-2AB8-431B-A600-BD05BC081A2D}" type="pres">
      <dgm:prSet presAssocID="{5561CCE3-D8E2-42F9-BEC6-D56D000FEFBC}" presName="parentLin" presStyleCnt="0"/>
      <dgm:spPr/>
    </dgm:pt>
    <dgm:pt modelId="{B6D9BCBF-F816-4750-9F24-E12A7E7BFA47}" type="pres">
      <dgm:prSet presAssocID="{5561CCE3-D8E2-42F9-BEC6-D56D000FEFBC}" presName="parentLeftMargin" presStyleLbl="node1" presStyleIdx="3" presStyleCnt="5"/>
      <dgm:spPr/>
      <dgm:t>
        <a:bodyPr/>
        <a:lstStyle/>
        <a:p>
          <a:endParaRPr lang="en-US"/>
        </a:p>
      </dgm:t>
    </dgm:pt>
    <dgm:pt modelId="{8B5366B3-B0F0-44E6-B869-4C9FDF125E3E}" type="pres">
      <dgm:prSet presAssocID="{5561CCE3-D8E2-42F9-BEC6-D56D000FEFBC}" presName="parentText" presStyleLbl="node1" presStyleIdx="4" presStyleCnt="5">
        <dgm:presLayoutVars>
          <dgm:chMax val="0"/>
          <dgm:bulletEnabled val="1"/>
        </dgm:presLayoutVars>
      </dgm:prSet>
      <dgm:spPr/>
      <dgm:t>
        <a:bodyPr/>
        <a:lstStyle/>
        <a:p>
          <a:endParaRPr lang="en-US"/>
        </a:p>
      </dgm:t>
    </dgm:pt>
    <dgm:pt modelId="{B4B48F60-6B37-4CB4-9646-4299C6F58F70}" type="pres">
      <dgm:prSet presAssocID="{5561CCE3-D8E2-42F9-BEC6-D56D000FEFBC}" presName="negativeSpace" presStyleCnt="0"/>
      <dgm:spPr/>
    </dgm:pt>
    <dgm:pt modelId="{9F192445-669E-4757-A878-A224C933E609}" type="pres">
      <dgm:prSet presAssocID="{5561CCE3-D8E2-42F9-BEC6-D56D000FEFBC}" presName="childText" presStyleLbl="conFgAcc1" presStyleIdx="4" presStyleCnt="5">
        <dgm:presLayoutVars>
          <dgm:bulletEnabled val="1"/>
        </dgm:presLayoutVars>
      </dgm:prSet>
      <dgm:spPr/>
      <dgm:t>
        <a:bodyPr/>
        <a:lstStyle/>
        <a:p>
          <a:endParaRPr lang="en-US"/>
        </a:p>
      </dgm:t>
    </dgm:pt>
  </dgm:ptLst>
  <dgm:cxnLst>
    <dgm:cxn modelId="{2B9F40AF-515D-4DAB-8D40-71A88F09AB45}" type="presOf" srcId="{23CF1020-42F2-4B0B-9E57-7F0EE52AA6D5}" destId="{3A605743-7C42-4637-B6A3-C08EEC3E09E2}" srcOrd="0" destOrd="0" presId="urn:microsoft.com/office/officeart/2005/8/layout/list1"/>
    <dgm:cxn modelId="{C0EE18BD-CBE6-42AF-9C1E-C262C99FC1E4}" srcId="{C41DB360-40FC-45D8-A3B4-1CAE713B4DAE}" destId="{5561CCE3-D8E2-42F9-BEC6-D56D000FEFBC}" srcOrd="4" destOrd="0" parTransId="{EEDB973C-F12A-454A-BA9A-6D3BD1A72C83}" sibTransId="{EA03BB75-2C4D-43D7-8824-5096E6AFFB01}"/>
    <dgm:cxn modelId="{E906A3D0-9DCA-45ED-81EE-A802E83D4489}" type="presOf" srcId="{F6A64754-8C62-4A8A-BC97-89E73FCE1AF3}" destId="{84D36A3C-5B9F-411C-B35A-520645255DCC}" srcOrd="0" destOrd="0" presId="urn:microsoft.com/office/officeart/2005/8/layout/list1"/>
    <dgm:cxn modelId="{2F17551F-AB75-4888-B298-D73B9343C305}" type="presOf" srcId="{DFFBC2A7-BE9E-4B4D-9D0A-2CD989EEF2A4}" destId="{247B228C-665D-46DF-B004-659E94393C15}" srcOrd="1" destOrd="0" presId="urn:microsoft.com/office/officeart/2005/8/layout/list1"/>
    <dgm:cxn modelId="{3C512DB8-E38C-4713-8FC0-A06FD60A2E9D}" srcId="{C41DB360-40FC-45D8-A3B4-1CAE713B4DAE}" destId="{DFFBC2A7-BE9E-4B4D-9D0A-2CD989EEF2A4}" srcOrd="0" destOrd="0" parTransId="{870DE544-9E2E-4700-8A00-5FBF1F5F33E8}" sibTransId="{924D75DA-4186-4D34-B3AB-EB8DF6396661}"/>
    <dgm:cxn modelId="{2FC6A4E3-27A3-4B82-826C-670A8810CB05}" type="presOf" srcId="{EF27148A-7A00-48BC-A7C0-E9E8E78C9218}" destId="{0117E526-B774-4907-8967-64AEDAAD56E7}" srcOrd="1" destOrd="0" presId="urn:microsoft.com/office/officeart/2005/8/layout/list1"/>
    <dgm:cxn modelId="{03F98301-4A38-43D2-9185-C7984C8DD03A}" srcId="{C41DB360-40FC-45D8-A3B4-1CAE713B4DAE}" destId="{EF27148A-7A00-48BC-A7C0-E9E8E78C9218}" srcOrd="2" destOrd="0" parTransId="{0BE66B2B-2D4B-4B4B-9E5F-4A661986E75B}" sibTransId="{5BF76F4D-F2D2-4127-B409-DA7158CEEC2A}"/>
    <dgm:cxn modelId="{C403A1BA-3C08-4224-91AE-3B2D8FACDC6C}" srcId="{C41DB360-40FC-45D8-A3B4-1CAE713B4DAE}" destId="{F6A64754-8C62-4A8A-BC97-89E73FCE1AF3}" srcOrd="3" destOrd="0" parTransId="{0654AB49-40D3-4FCF-A83B-76162CC7EFEE}" sibTransId="{48F722BF-AF48-4479-B491-C90DD3AA984D}"/>
    <dgm:cxn modelId="{6B8EE74D-FA85-4FFD-8D00-49F5C0ACA20C}" type="presOf" srcId="{F6A64754-8C62-4A8A-BC97-89E73FCE1AF3}" destId="{ECF45BEA-91D1-4E34-BA22-DB4CC90711AF}" srcOrd="1" destOrd="0" presId="urn:microsoft.com/office/officeart/2005/8/layout/list1"/>
    <dgm:cxn modelId="{07A807EE-E453-4829-9551-ABE3860CFC41}" type="presOf" srcId="{23CF1020-42F2-4B0B-9E57-7F0EE52AA6D5}" destId="{5927F72A-3372-4BEE-BD4A-677E45776769}" srcOrd="1" destOrd="0" presId="urn:microsoft.com/office/officeart/2005/8/layout/list1"/>
    <dgm:cxn modelId="{F3E1D37B-5AF3-4DFE-AADE-72AAFDCC7132}" type="presOf" srcId="{C41DB360-40FC-45D8-A3B4-1CAE713B4DAE}" destId="{E9980969-C4F9-40FA-A41A-2B677EBC4156}" srcOrd="0" destOrd="0" presId="urn:microsoft.com/office/officeart/2005/8/layout/list1"/>
    <dgm:cxn modelId="{E3FC30F6-264F-4BA9-BD7A-79168DEC9289}" srcId="{C41DB360-40FC-45D8-A3B4-1CAE713B4DAE}" destId="{23CF1020-42F2-4B0B-9E57-7F0EE52AA6D5}" srcOrd="1" destOrd="0" parTransId="{7D37ED03-88F6-4BAB-9FEF-89E1B3F2205E}" sibTransId="{C66A5978-04CC-481E-816C-584044580EC2}"/>
    <dgm:cxn modelId="{D185D3FC-4B63-47C5-8D0E-0391736AAC48}" type="presOf" srcId="{5561CCE3-D8E2-42F9-BEC6-D56D000FEFBC}" destId="{B6D9BCBF-F816-4750-9F24-E12A7E7BFA47}" srcOrd="0" destOrd="0" presId="urn:microsoft.com/office/officeart/2005/8/layout/list1"/>
    <dgm:cxn modelId="{A9F6846A-9E89-45EF-A07A-2276A88FA455}" type="presOf" srcId="{EF27148A-7A00-48BC-A7C0-E9E8E78C9218}" destId="{EB19FF7A-DDC0-46F7-ADFE-1FA3B0D6A8B0}" srcOrd="0" destOrd="0" presId="urn:microsoft.com/office/officeart/2005/8/layout/list1"/>
    <dgm:cxn modelId="{FE044024-6668-46A4-B373-5B3B88F430D8}" type="presOf" srcId="{DFFBC2A7-BE9E-4B4D-9D0A-2CD989EEF2A4}" destId="{DA365D48-475E-4F78-8226-36A9616BD6D6}" srcOrd="0" destOrd="0" presId="urn:microsoft.com/office/officeart/2005/8/layout/list1"/>
    <dgm:cxn modelId="{DACA5F38-2604-460D-9DED-1921780555AE}" type="presOf" srcId="{5561CCE3-D8E2-42F9-BEC6-D56D000FEFBC}" destId="{8B5366B3-B0F0-44E6-B869-4C9FDF125E3E}" srcOrd="1" destOrd="0" presId="urn:microsoft.com/office/officeart/2005/8/layout/list1"/>
    <dgm:cxn modelId="{CC0CA189-A567-4D0F-ADF3-17793A16C71E}" type="presParOf" srcId="{E9980969-C4F9-40FA-A41A-2B677EBC4156}" destId="{5DA7CD02-1065-481C-9808-238FA11AB41D}" srcOrd="0" destOrd="0" presId="urn:microsoft.com/office/officeart/2005/8/layout/list1"/>
    <dgm:cxn modelId="{F0BDBBDA-19CE-4384-885C-19660E19017F}" type="presParOf" srcId="{5DA7CD02-1065-481C-9808-238FA11AB41D}" destId="{DA365D48-475E-4F78-8226-36A9616BD6D6}" srcOrd="0" destOrd="0" presId="urn:microsoft.com/office/officeart/2005/8/layout/list1"/>
    <dgm:cxn modelId="{4A91637E-6A1A-4EB1-B56D-4D2209C7FEDA}" type="presParOf" srcId="{5DA7CD02-1065-481C-9808-238FA11AB41D}" destId="{247B228C-665D-46DF-B004-659E94393C15}" srcOrd="1" destOrd="0" presId="urn:microsoft.com/office/officeart/2005/8/layout/list1"/>
    <dgm:cxn modelId="{1F787EA0-07E7-453A-9EA3-CF8B78658909}" type="presParOf" srcId="{E9980969-C4F9-40FA-A41A-2B677EBC4156}" destId="{88BB8D0D-69C3-49AA-90B8-0FBBD9ADFF9B}" srcOrd="1" destOrd="0" presId="urn:microsoft.com/office/officeart/2005/8/layout/list1"/>
    <dgm:cxn modelId="{2FACA005-CD16-4623-83F5-E9B497E26330}" type="presParOf" srcId="{E9980969-C4F9-40FA-A41A-2B677EBC4156}" destId="{8818A2E3-A3E5-40B1-B227-0BC5729B4D1F}" srcOrd="2" destOrd="0" presId="urn:microsoft.com/office/officeart/2005/8/layout/list1"/>
    <dgm:cxn modelId="{7EC65873-6547-4A63-9F2F-41FB5E0FFDBA}" type="presParOf" srcId="{E9980969-C4F9-40FA-A41A-2B677EBC4156}" destId="{E8BCD7DD-DF18-47BA-A939-885440497259}" srcOrd="3" destOrd="0" presId="urn:microsoft.com/office/officeart/2005/8/layout/list1"/>
    <dgm:cxn modelId="{CDD91A3B-BBE7-476B-86F2-CED2147C856D}" type="presParOf" srcId="{E9980969-C4F9-40FA-A41A-2B677EBC4156}" destId="{9E30E513-C47E-4424-AD50-B89020554095}" srcOrd="4" destOrd="0" presId="urn:microsoft.com/office/officeart/2005/8/layout/list1"/>
    <dgm:cxn modelId="{D20F3D15-EE84-4D36-9E9A-C91A9CA94903}" type="presParOf" srcId="{9E30E513-C47E-4424-AD50-B89020554095}" destId="{3A605743-7C42-4637-B6A3-C08EEC3E09E2}" srcOrd="0" destOrd="0" presId="urn:microsoft.com/office/officeart/2005/8/layout/list1"/>
    <dgm:cxn modelId="{2EB577A1-2354-4289-8A96-188F05516D4F}" type="presParOf" srcId="{9E30E513-C47E-4424-AD50-B89020554095}" destId="{5927F72A-3372-4BEE-BD4A-677E45776769}" srcOrd="1" destOrd="0" presId="urn:microsoft.com/office/officeart/2005/8/layout/list1"/>
    <dgm:cxn modelId="{DE7CEDE2-74C5-4C41-A5ED-5A627661DE3A}" type="presParOf" srcId="{E9980969-C4F9-40FA-A41A-2B677EBC4156}" destId="{8809F674-698D-40C2-8EDC-B97A30E671BC}" srcOrd="5" destOrd="0" presId="urn:microsoft.com/office/officeart/2005/8/layout/list1"/>
    <dgm:cxn modelId="{ED44D181-C6E2-44E9-8947-D7E3BD6F388A}" type="presParOf" srcId="{E9980969-C4F9-40FA-A41A-2B677EBC4156}" destId="{98145521-0CC4-4E94-BE31-403909AF5B8E}" srcOrd="6" destOrd="0" presId="urn:microsoft.com/office/officeart/2005/8/layout/list1"/>
    <dgm:cxn modelId="{3CC847F2-5EA3-41DB-BC9D-9D369A34C013}" type="presParOf" srcId="{E9980969-C4F9-40FA-A41A-2B677EBC4156}" destId="{ADBE8129-F948-48C0-8D70-43FEDDCB2919}" srcOrd="7" destOrd="0" presId="urn:microsoft.com/office/officeart/2005/8/layout/list1"/>
    <dgm:cxn modelId="{ED090774-E6DD-45FD-BB7E-7CD9BF054C82}" type="presParOf" srcId="{E9980969-C4F9-40FA-A41A-2B677EBC4156}" destId="{F8BFE771-640F-404B-81A1-BD1D1C1EF0CB}" srcOrd="8" destOrd="0" presId="urn:microsoft.com/office/officeart/2005/8/layout/list1"/>
    <dgm:cxn modelId="{08A974B8-7914-40CE-A42E-BD26A6EBCD22}" type="presParOf" srcId="{F8BFE771-640F-404B-81A1-BD1D1C1EF0CB}" destId="{EB19FF7A-DDC0-46F7-ADFE-1FA3B0D6A8B0}" srcOrd="0" destOrd="0" presId="urn:microsoft.com/office/officeart/2005/8/layout/list1"/>
    <dgm:cxn modelId="{8196D203-577A-442B-B2B9-759F22E07EDA}" type="presParOf" srcId="{F8BFE771-640F-404B-81A1-BD1D1C1EF0CB}" destId="{0117E526-B774-4907-8967-64AEDAAD56E7}" srcOrd="1" destOrd="0" presId="urn:microsoft.com/office/officeart/2005/8/layout/list1"/>
    <dgm:cxn modelId="{B4EFE9AB-19F9-482E-8B92-1958C38328F7}" type="presParOf" srcId="{E9980969-C4F9-40FA-A41A-2B677EBC4156}" destId="{DDBAA4C3-19B8-41A1-9644-157DAD83E8C7}" srcOrd="9" destOrd="0" presId="urn:microsoft.com/office/officeart/2005/8/layout/list1"/>
    <dgm:cxn modelId="{5E749148-4EFB-451A-B2D0-A535CDC5957E}" type="presParOf" srcId="{E9980969-C4F9-40FA-A41A-2B677EBC4156}" destId="{9EA22DED-07A4-4B73-BB4B-BD2AD0DA1C11}" srcOrd="10" destOrd="0" presId="urn:microsoft.com/office/officeart/2005/8/layout/list1"/>
    <dgm:cxn modelId="{7175C78E-BBF7-4D77-B575-C12E61E18C83}" type="presParOf" srcId="{E9980969-C4F9-40FA-A41A-2B677EBC4156}" destId="{AC72C3FD-926B-4851-B53E-0E5D856828C2}" srcOrd="11" destOrd="0" presId="urn:microsoft.com/office/officeart/2005/8/layout/list1"/>
    <dgm:cxn modelId="{FBC36327-AC47-4A28-A974-120739CD4489}" type="presParOf" srcId="{E9980969-C4F9-40FA-A41A-2B677EBC4156}" destId="{39516E80-95B1-4519-B42F-34F057F9DD3D}" srcOrd="12" destOrd="0" presId="urn:microsoft.com/office/officeart/2005/8/layout/list1"/>
    <dgm:cxn modelId="{81CA732B-06C5-46A0-BDC3-3CD2D400A183}" type="presParOf" srcId="{39516E80-95B1-4519-B42F-34F057F9DD3D}" destId="{84D36A3C-5B9F-411C-B35A-520645255DCC}" srcOrd="0" destOrd="0" presId="urn:microsoft.com/office/officeart/2005/8/layout/list1"/>
    <dgm:cxn modelId="{A0A93ACF-7EDF-4923-9DB2-4141AB3120F3}" type="presParOf" srcId="{39516E80-95B1-4519-B42F-34F057F9DD3D}" destId="{ECF45BEA-91D1-4E34-BA22-DB4CC90711AF}" srcOrd="1" destOrd="0" presId="urn:microsoft.com/office/officeart/2005/8/layout/list1"/>
    <dgm:cxn modelId="{2336E467-015A-4537-B176-A364E19A16BE}" type="presParOf" srcId="{E9980969-C4F9-40FA-A41A-2B677EBC4156}" destId="{F0700490-7402-48D0-90E6-F305CA6B4804}" srcOrd="13" destOrd="0" presId="urn:microsoft.com/office/officeart/2005/8/layout/list1"/>
    <dgm:cxn modelId="{DD18B2DC-F14F-48BB-ADBB-610EA7ABFE6A}" type="presParOf" srcId="{E9980969-C4F9-40FA-A41A-2B677EBC4156}" destId="{17B38EEA-C00F-4D4A-8525-190BA4046223}" srcOrd="14" destOrd="0" presId="urn:microsoft.com/office/officeart/2005/8/layout/list1"/>
    <dgm:cxn modelId="{6C520359-C66A-4D3F-874B-601A87F19734}" type="presParOf" srcId="{E9980969-C4F9-40FA-A41A-2B677EBC4156}" destId="{766BC49B-0D40-4D4D-AF5A-03676187F0E9}" srcOrd="15" destOrd="0" presId="urn:microsoft.com/office/officeart/2005/8/layout/list1"/>
    <dgm:cxn modelId="{9085F4D1-2891-48C5-BC83-D81AAB81D30A}" type="presParOf" srcId="{E9980969-C4F9-40FA-A41A-2B677EBC4156}" destId="{4A85732D-2AB8-431B-A600-BD05BC081A2D}" srcOrd="16" destOrd="0" presId="urn:microsoft.com/office/officeart/2005/8/layout/list1"/>
    <dgm:cxn modelId="{3359B167-AB8C-4290-873D-6A214526198C}" type="presParOf" srcId="{4A85732D-2AB8-431B-A600-BD05BC081A2D}" destId="{B6D9BCBF-F816-4750-9F24-E12A7E7BFA47}" srcOrd="0" destOrd="0" presId="urn:microsoft.com/office/officeart/2005/8/layout/list1"/>
    <dgm:cxn modelId="{7A921D8B-BFA3-4982-9C94-E050298CC660}" type="presParOf" srcId="{4A85732D-2AB8-431B-A600-BD05BC081A2D}" destId="{8B5366B3-B0F0-44E6-B869-4C9FDF125E3E}" srcOrd="1" destOrd="0" presId="urn:microsoft.com/office/officeart/2005/8/layout/list1"/>
    <dgm:cxn modelId="{E24770E8-D4B9-4841-AFE0-19919ECC62A9}" type="presParOf" srcId="{E9980969-C4F9-40FA-A41A-2B677EBC4156}" destId="{B4B48F60-6B37-4CB4-9646-4299C6F58F70}" srcOrd="17" destOrd="0" presId="urn:microsoft.com/office/officeart/2005/8/layout/list1"/>
    <dgm:cxn modelId="{822C1F34-6F6D-431D-B3EE-8FCEB9F52200}" type="presParOf" srcId="{E9980969-C4F9-40FA-A41A-2B677EBC4156}" destId="{9F192445-669E-4757-A878-A224C933E60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8A2E3-A3E5-40B1-B227-0BC5729B4D1F}">
      <dsp:nvSpPr>
        <dsp:cNvPr id="0" name=""/>
        <dsp:cNvSpPr/>
      </dsp:nvSpPr>
      <dsp:spPr>
        <a:xfrm>
          <a:off x="0" y="344180"/>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7B228C-665D-46DF-B004-659E94393C15}">
      <dsp:nvSpPr>
        <dsp:cNvPr id="0" name=""/>
        <dsp:cNvSpPr/>
      </dsp:nvSpPr>
      <dsp:spPr>
        <a:xfrm>
          <a:off x="398621" y="48980"/>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US" sz="2000" kern="1200" dirty="0" smtClean="0"/>
            <a:t>Statistical Reports</a:t>
          </a:r>
          <a:endParaRPr lang="en-US" sz="2000" kern="1200" dirty="0"/>
        </a:p>
      </dsp:txBody>
      <dsp:txXfrm>
        <a:off x="427442" y="77801"/>
        <a:ext cx="5523055" cy="532758"/>
      </dsp:txXfrm>
    </dsp:sp>
    <dsp:sp modelId="{98145521-0CC4-4E94-BE31-403909AF5B8E}">
      <dsp:nvSpPr>
        <dsp:cNvPr id="0" name=""/>
        <dsp:cNvSpPr/>
      </dsp:nvSpPr>
      <dsp:spPr>
        <a:xfrm>
          <a:off x="0" y="1251380"/>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7F72A-3372-4BEE-BD4A-677E45776769}">
      <dsp:nvSpPr>
        <dsp:cNvPr id="0" name=""/>
        <dsp:cNvSpPr/>
      </dsp:nvSpPr>
      <dsp:spPr>
        <a:xfrm>
          <a:off x="398621" y="956180"/>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US" sz="2000" kern="1200" dirty="0" smtClean="0"/>
            <a:t>Longitudinal Survey Data</a:t>
          </a:r>
          <a:endParaRPr lang="en-US" sz="2000" kern="1200" dirty="0"/>
        </a:p>
      </dsp:txBody>
      <dsp:txXfrm>
        <a:off x="427442" y="985001"/>
        <a:ext cx="5523055" cy="532758"/>
      </dsp:txXfrm>
    </dsp:sp>
    <dsp:sp modelId="{9EA22DED-07A4-4B73-BB4B-BD2AD0DA1C11}">
      <dsp:nvSpPr>
        <dsp:cNvPr id="0" name=""/>
        <dsp:cNvSpPr/>
      </dsp:nvSpPr>
      <dsp:spPr>
        <a:xfrm>
          <a:off x="0" y="2158581"/>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17E526-B774-4907-8967-64AEDAAD56E7}">
      <dsp:nvSpPr>
        <dsp:cNvPr id="0" name=""/>
        <dsp:cNvSpPr/>
      </dsp:nvSpPr>
      <dsp:spPr>
        <a:xfrm>
          <a:off x="398621" y="1863381"/>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AU" sz="2000" kern="1200" dirty="0" smtClean="0"/>
            <a:t>Priority Investment Approach (PIA) Data</a:t>
          </a:r>
          <a:endParaRPr lang="en-US" sz="2000" kern="1200" dirty="0"/>
        </a:p>
      </dsp:txBody>
      <dsp:txXfrm>
        <a:off x="427442" y="1892202"/>
        <a:ext cx="5523055" cy="532758"/>
      </dsp:txXfrm>
    </dsp:sp>
    <dsp:sp modelId="{17B38EEA-C00F-4D4A-8525-190BA4046223}">
      <dsp:nvSpPr>
        <dsp:cNvPr id="0" name=""/>
        <dsp:cNvSpPr/>
      </dsp:nvSpPr>
      <dsp:spPr>
        <a:xfrm>
          <a:off x="0" y="3065781"/>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F45BEA-91D1-4E34-BA22-DB4CC90711AF}">
      <dsp:nvSpPr>
        <dsp:cNvPr id="0" name=""/>
        <dsp:cNvSpPr/>
      </dsp:nvSpPr>
      <dsp:spPr>
        <a:xfrm>
          <a:off x="398621" y="2770581"/>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US" sz="2000" kern="1200" dirty="0" smtClean="0"/>
            <a:t>DOMINO</a:t>
          </a:r>
          <a:endParaRPr lang="en-US" sz="2000" kern="1200" dirty="0"/>
        </a:p>
      </dsp:txBody>
      <dsp:txXfrm>
        <a:off x="427442" y="2799402"/>
        <a:ext cx="5523055" cy="532758"/>
      </dsp:txXfrm>
    </dsp:sp>
    <dsp:sp modelId="{9F192445-669E-4757-A878-A224C933E609}">
      <dsp:nvSpPr>
        <dsp:cNvPr id="0" name=""/>
        <dsp:cNvSpPr/>
      </dsp:nvSpPr>
      <dsp:spPr>
        <a:xfrm>
          <a:off x="0" y="3972981"/>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5366B3-B0F0-44E6-B869-4C9FDF125E3E}">
      <dsp:nvSpPr>
        <dsp:cNvPr id="0" name=""/>
        <dsp:cNvSpPr/>
      </dsp:nvSpPr>
      <dsp:spPr>
        <a:xfrm>
          <a:off x="398621" y="3677781"/>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US" sz="2000" kern="1200" dirty="0" smtClean="0"/>
            <a:t>Data Requests</a:t>
          </a:r>
          <a:endParaRPr lang="en-US" sz="2000" kern="1200" dirty="0"/>
        </a:p>
      </dsp:txBody>
      <dsp:txXfrm>
        <a:off x="427442" y="3706602"/>
        <a:ext cx="5523055"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8A2E3-A3E5-40B1-B227-0BC5729B4D1F}">
      <dsp:nvSpPr>
        <dsp:cNvPr id="0" name=""/>
        <dsp:cNvSpPr/>
      </dsp:nvSpPr>
      <dsp:spPr>
        <a:xfrm>
          <a:off x="0" y="578000"/>
          <a:ext cx="7972425"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7B228C-665D-46DF-B004-659E94393C15}">
      <dsp:nvSpPr>
        <dsp:cNvPr id="0" name=""/>
        <dsp:cNvSpPr/>
      </dsp:nvSpPr>
      <dsp:spPr>
        <a:xfrm>
          <a:off x="398621" y="238520"/>
          <a:ext cx="5580697"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1022350">
            <a:lnSpc>
              <a:spcPct val="90000"/>
            </a:lnSpc>
            <a:spcBef>
              <a:spcPct val="0"/>
            </a:spcBef>
            <a:spcAft>
              <a:spcPct val="35000"/>
            </a:spcAft>
          </a:pPr>
          <a:r>
            <a:rPr lang="en-US" sz="2300" kern="1200" dirty="0" smtClean="0"/>
            <a:t>The Household, Income and </a:t>
          </a:r>
          <a:r>
            <a:rPr lang="en-US" sz="2300" kern="1200" dirty="0" smtClean="0"/>
            <a:t>Labor </a:t>
          </a:r>
          <a:r>
            <a:rPr lang="en-US" sz="2300" kern="1200" dirty="0" smtClean="0"/>
            <a:t>Dynamics in Australia Survey (HILDA)</a:t>
          </a:r>
          <a:endParaRPr lang="en-US" sz="2300" kern="1200" dirty="0"/>
        </a:p>
      </dsp:txBody>
      <dsp:txXfrm>
        <a:off x="431765" y="271664"/>
        <a:ext cx="5514409" cy="612672"/>
      </dsp:txXfrm>
    </dsp:sp>
    <dsp:sp modelId="{98145521-0CC4-4E94-BE31-403909AF5B8E}">
      <dsp:nvSpPr>
        <dsp:cNvPr id="0" name=""/>
        <dsp:cNvSpPr/>
      </dsp:nvSpPr>
      <dsp:spPr>
        <a:xfrm>
          <a:off x="0" y="1621281"/>
          <a:ext cx="7972425"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7F72A-3372-4BEE-BD4A-677E45776769}">
      <dsp:nvSpPr>
        <dsp:cNvPr id="0" name=""/>
        <dsp:cNvSpPr/>
      </dsp:nvSpPr>
      <dsp:spPr>
        <a:xfrm>
          <a:off x="398621" y="1281800"/>
          <a:ext cx="5580697"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1022350">
            <a:lnSpc>
              <a:spcPct val="90000"/>
            </a:lnSpc>
            <a:spcBef>
              <a:spcPct val="0"/>
            </a:spcBef>
            <a:spcAft>
              <a:spcPct val="35000"/>
            </a:spcAft>
          </a:pPr>
          <a:r>
            <a:rPr lang="en-US" sz="2300" kern="1200" dirty="0" smtClean="0"/>
            <a:t>The Longitudinal Study of Australian Children (LSAC)</a:t>
          </a:r>
          <a:endParaRPr lang="en-US" sz="2300" kern="1200" dirty="0"/>
        </a:p>
      </dsp:txBody>
      <dsp:txXfrm>
        <a:off x="431765" y="1314944"/>
        <a:ext cx="5514409" cy="612672"/>
      </dsp:txXfrm>
    </dsp:sp>
    <dsp:sp modelId="{9EA22DED-07A4-4B73-BB4B-BD2AD0DA1C11}">
      <dsp:nvSpPr>
        <dsp:cNvPr id="0" name=""/>
        <dsp:cNvSpPr/>
      </dsp:nvSpPr>
      <dsp:spPr>
        <a:xfrm>
          <a:off x="0" y="2664560"/>
          <a:ext cx="7972425"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17E526-B774-4907-8967-64AEDAAD56E7}">
      <dsp:nvSpPr>
        <dsp:cNvPr id="0" name=""/>
        <dsp:cNvSpPr/>
      </dsp:nvSpPr>
      <dsp:spPr>
        <a:xfrm>
          <a:off x="398621" y="2325081"/>
          <a:ext cx="5580697"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1022350">
            <a:lnSpc>
              <a:spcPct val="90000"/>
            </a:lnSpc>
            <a:spcBef>
              <a:spcPct val="0"/>
            </a:spcBef>
            <a:spcAft>
              <a:spcPct val="35000"/>
            </a:spcAft>
          </a:pPr>
          <a:r>
            <a:rPr lang="en-AU" sz="2300" kern="1200" dirty="0" smtClean="0"/>
            <a:t>The Longitudinal Study of Indigenous Children (LSIC)</a:t>
          </a:r>
          <a:endParaRPr lang="en-US" sz="2300" kern="1200" dirty="0"/>
        </a:p>
      </dsp:txBody>
      <dsp:txXfrm>
        <a:off x="431765" y="2358225"/>
        <a:ext cx="5514409" cy="612672"/>
      </dsp:txXfrm>
    </dsp:sp>
    <dsp:sp modelId="{9F192445-669E-4757-A878-A224C933E609}">
      <dsp:nvSpPr>
        <dsp:cNvPr id="0" name=""/>
        <dsp:cNvSpPr/>
      </dsp:nvSpPr>
      <dsp:spPr>
        <a:xfrm>
          <a:off x="0" y="3707841"/>
          <a:ext cx="7972425"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5366B3-B0F0-44E6-B869-4C9FDF125E3E}">
      <dsp:nvSpPr>
        <dsp:cNvPr id="0" name=""/>
        <dsp:cNvSpPr/>
      </dsp:nvSpPr>
      <dsp:spPr>
        <a:xfrm>
          <a:off x="398621" y="3368361"/>
          <a:ext cx="5580697"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1022350">
            <a:lnSpc>
              <a:spcPct val="90000"/>
            </a:lnSpc>
            <a:spcBef>
              <a:spcPct val="0"/>
            </a:spcBef>
            <a:spcAft>
              <a:spcPct val="35000"/>
            </a:spcAft>
          </a:pPr>
          <a:r>
            <a:rPr lang="en-US" sz="2300" i="0" kern="1200" dirty="0" smtClean="0"/>
            <a:t>Building a New Life in Australia </a:t>
          </a:r>
          <a:r>
            <a:rPr lang="en-US" sz="2300" kern="1200" dirty="0" smtClean="0"/>
            <a:t>(BNLA)</a:t>
          </a:r>
          <a:endParaRPr lang="en-US" sz="2300" kern="1200" dirty="0"/>
        </a:p>
      </dsp:txBody>
      <dsp:txXfrm>
        <a:off x="431765" y="3401505"/>
        <a:ext cx="5514409"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8A2E3-A3E5-40B1-B227-0BC5729B4D1F}">
      <dsp:nvSpPr>
        <dsp:cNvPr id="0" name=""/>
        <dsp:cNvSpPr/>
      </dsp:nvSpPr>
      <dsp:spPr>
        <a:xfrm>
          <a:off x="0" y="344180"/>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7B228C-665D-46DF-B004-659E94393C15}">
      <dsp:nvSpPr>
        <dsp:cNvPr id="0" name=""/>
        <dsp:cNvSpPr/>
      </dsp:nvSpPr>
      <dsp:spPr>
        <a:xfrm>
          <a:off x="398621" y="48980"/>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US" sz="2000" kern="1200" dirty="0" smtClean="0"/>
            <a:t>Statistical Reports</a:t>
          </a:r>
          <a:endParaRPr lang="en-US" sz="2000" kern="1200" dirty="0"/>
        </a:p>
      </dsp:txBody>
      <dsp:txXfrm>
        <a:off x="427442" y="77801"/>
        <a:ext cx="5523055" cy="532758"/>
      </dsp:txXfrm>
    </dsp:sp>
    <dsp:sp modelId="{98145521-0CC4-4E94-BE31-403909AF5B8E}">
      <dsp:nvSpPr>
        <dsp:cNvPr id="0" name=""/>
        <dsp:cNvSpPr/>
      </dsp:nvSpPr>
      <dsp:spPr>
        <a:xfrm>
          <a:off x="0" y="1251380"/>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27F72A-3372-4BEE-BD4A-677E45776769}">
      <dsp:nvSpPr>
        <dsp:cNvPr id="0" name=""/>
        <dsp:cNvSpPr/>
      </dsp:nvSpPr>
      <dsp:spPr>
        <a:xfrm>
          <a:off x="398621" y="956180"/>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US" sz="2000" kern="1200" dirty="0" smtClean="0"/>
            <a:t>Longitudinal Survey Data</a:t>
          </a:r>
          <a:endParaRPr lang="en-US" sz="2000" kern="1200" dirty="0"/>
        </a:p>
      </dsp:txBody>
      <dsp:txXfrm>
        <a:off x="427442" y="985001"/>
        <a:ext cx="5523055" cy="532758"/>
      </dsp:txXfrm>
    </dsp:sp>
    <dsp:sp modelId="{9EA22DED-07A4-4B73-BB4B-BD2AD0DA1C11}">
      <dsp:nvSpPr>
        <dsp:cNvPr id="0" name=""/>
        <dsp:cNvSpPr/>
      </dsp:nvSpPr>
      <dsp:spPr>
        <a:xfrm>
          <a:off x="0" y="2158581"/>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17E526-B774-4907-8967-64AEDAAD56E7}">
      <dsp:nvSpPr>
        <dsp:cNvPr id="0" name=""/>
        <dsp:cNvSpPr/>
      </dsp:nvSpPr>
      <dsp:spPr>
        <a:xfrm>
          <a:off x="398621" y="1863381"/>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AU" sz="2000" kern="1200" dirty="0" smtClean="0"/>
            <a:t>Priority Investment Approach (PIA) Data</a:t>
          </a:r>
          <a:endParaRPr lang="en-US" sz="2000" kern="1200" dirty="0"/>
        </a:p>
      </dsp:txBody>
      <dsp:txXfrm>
        <a:off x="427442" y="1892202"/>
        <a:ext cx="5523055" cy="532758"/>
      </dsp:txXfrm>
    </dsp:sp>
    <dsp:sp modelId="{17B38EEA-C00F-4D4A-8525-190BA4046223}">
      <dsp:nvSpPr>
        <dsp:cNvPr id="0" name=""/>
        <dsp:cNvSpPr/>
      </dsp:nvSpPr>
      <dsp:spPr>
        <a:xfrm>
          <a:off x="0" y="3065781"/>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F45BEA-91D1-4E34-BA22-DB4CC90711AF}">
      <dsp:nvSpPr>
        <dsp:cNvPr id="0" name=""/>
        <dsp:cNvSpPr/>
      </dsp:nvSpPr>
      <dsp:spPr>
        <a:xfrm>
          <a:off x="398621" y="2770581"/>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US" sz="2000" kern="1200" dirty="0" smtClean="0"/>
            <a:t>DOMINO</a:t>
          </a:r>
          <a:endParaRPr lang="en-US" sz="2000" kern="1200" dirty="0"/>
        </a:p>
      </dsp:txBody>
      <dsp:txXfrm>
        <a:off x="427442" y="2799402"/>
        <a:ext cx="5523055" cy="532758"/>
      </dsp:txXfrm>
    </dsp:sp>
    <dsp:sp modelId="{9F192445-669E-4757-A878-A224C933E609}">
      <dsp:nvSpPr>
        <dsp:cNvPr id="0" name=""/>
        <dsp:cNvSpPr/>
      </dsp:nvSpPr>
      <dsp:spPr>
        <a:xfrm>
          <a:off x="0" y="3972981"/>
          <a:ext cx="797242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5366B3-B0F0-44E6-B869-4C9FDF125E3E}">
      <dsp:nvSpPr>
        <dsp:cNvPr id="0" name=""/>
        <dsp:cNvSpPr/>
      </dsp:nvSpPr>
      <dsp:spPr>
        <a:xfrm>
          <a:off x="398621" y="3677781"/>
          <a:ext cx="5580697"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937" tIns="0" rIns="210937" bIns="0" numCol="1" spcCol="1270" anchor="ctr" anchorCtr="0">
          <a:noAutofit/>
        </a:bodyPr>
        <a:lstStyle/>
        <a:p>
          <a:pPr lvl="0" algn="l" defTabSz="889000">
            <a:lnSpc>
              <a:spcPct val="90000"/>
            </a:lnSpc>
            <a:spcBef>
              <a:spcPct val="0"/>
            </a:spcBef>
            <a:spcAft>
              <a:spcPct val="35000"/>
            </a:spcAft>
          </a:pPr>
          <a:r>
            <a:rPr lang="en-US" sz="2000" kern="1200" dirty="0" smtClean="0"/>
            <a:t>Data Requests</a:t>
          </a:r>
          <a:endParaRPr lang="en-US" sz="2000" kern="1200" dirty="0"/>
        </a:p>
      </dsp:txBody>
      <dsp:txXfrm>
        <a:off x="427442" y="3706602"/>
        <a:ext cx="5523055"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B19DF2F-06ED-45ED-824A-4E0B43C875F4}" type="datetimeFigureOut">
              <a:rPr lang="en-AU" smtClean="0"/>
              <a:t>16/03/2018</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4F91A0-5B0B-4321-B2CD-795B1F6DDCB2}" type="slidenum">
              <a:rPr lang="en-AU" smtClean="0"/>
              <a:t>‹#›</a:t>
            </a:fld>
            <a:endParaRPr lang="en-AU" dirty="0"/>
          </a:p>
        </p:txBody>
      </p:sp>
    </p:spTree>
    <p:extLst>
      <p:ext uri="{BB962C8B-B14F-4D97-AF65-F5344CB8AC3E}">
        <p14:creationId xmlns:p14="http://schemas.microsoft.com/office/powerpoint/2010/main" val="1499991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Hi everyone,</a:t>
            </a: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In this first session I will</a:t>
            </a:r>
            <a:r>
              <a:rPr lang="en-AU" sz="1200" kern="1200" baseline="0" dirty="0" smtClean="0">
                <a:solidFill>
                  <a:schemeClr val="tx1"/>
                </a:solidFill>
                <a:effectLst/>
                <a:latin typeface="+mn-lt"/>
                <a:ea typeface="+mn-ea"/>
                <a:cs typeface="+mn-cs"/>
              </a:rPr>
              <a:t> be describing very briefly a number of data sources available at DSS. </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notes from these presentations will be available afterwards on the community grants hub website for your reference, so please don't feel that you need to remember everything!</a:t>
            </a:r>
            <a:br>
              <a:rPr lang="en-AU" sz="1200" kern="1200" dirty="0" smtClean="0">
                <a:solidFill>
                  <a:schemeClr val="tx1"/>
                </a:solidFill>
                <a:effectLst/>
                <a:latin typeface="+mn-lt"/>
                <a:ea typeface="+mn-ea"/>
                <a:cs typeface="+mn-cs"/>
              </a:rPr>
            </a:b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endParaRPr lang="en-AU" dirty="0"/>
          </a:p>
        </p:txBody>
      </p:sp>
      <p:sp>
        <p:nvSpPr>
          <p:cNvPr id="4" name="Slide Number Placeholder 3"/>
          <p:cNvSpPr>
            <a:spLocks noGrp="1"/>
          </p:cNvSpPr>
          <p:nvPr>
            <p:ph type="sldNum" sz="quarter" idx="10"/>
          </p:nvPr>
        </p:nvSpPr>
        <p:spPr/>
        <p:txBody>
          <a:bodyPr/>
          <a:lstStyle/>
          <a:p>
            <a:fld id="{CE4F91A0-5B0B-4321-B2CD-795B1F6DDCB2}" type="slidenum">
              <a:rPr lang="en-AU" smtClean="0"/>
              <a:t>1</a:t>
            </a:fld>
            <a:endParaRPr lang="en-AU" dirty="0"/>
          </a:p>
        </p:txBody>
      </p:sp>
    </p:spTree>
    <p:extLst>
      <p:ext uri="{BB962C8B-B14F-4D97-AF65-F5344CB8AC3E}">
        <p14:creationId xmlns:p14="http://schemas.microsoft.com/office/powerpoint/2010/main" val="2712385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HILDA, the study of household, income and labour dynamics, follows more than 17,000 individuals. This study started in 2001 and</a:t>
            </a:r>
            <a:r>
              <a:rPr lang="en-AU" sz="1200" baseline="0" dirty="0" smtClean="0">
                <a:solidFill>
                  <a:schemeClr val="tx1"/>
                </a:solidFill>
                <a:latin typeface="Times New Roman" panose="02020603050405020304" pitchFamily="18" charset="0"/>
                <a:cs typeface="Times New Roman" panose="02020603050405020304" pitchFamily="18" charset="0"/>
              </a:rPr>
              <a:t> interviews the participants each year. The sample is representative of urban and regional areas with some participants who live remote.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10</a:t>
            </a:fld>
            <a:endParaRPr lang="en-AU" dirty="0"/>
          </a:p>
        </p:txBody>
      </p:sp>
    </p:spTree>
    <p:extLst>
      <p:ext uri="{BB962C8B-B14F-4D97-AF65-F5344CB8AC3E}">
        <p14:creationId xmlns:p14="http://schemas.microsoft.com/office/powerpoint/2010/main" val="694739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HILDA includes </a:t>
            </a:r>
            <a:r>
              <a:rPr lang="en-AU" baseline="0" dirty="0" smtClean="0">
                <a:solidFill>
                  <a:schemeClr val="tx1"/>
                </a:solidFill>
              </a:rPr>
              <a:t>h</a:t>
            </a:r>
            <a:r>
              <a:rPr lang="en-AU" sz="1200" dirty="0" smtClean="0">
                <a:solidFill>
                  <a:schemeClr val="tx1"/>
                </a:solidFill>
              </a:rPr>
              <a:t>ousehold, budget and income information, family information such as caring, health and disability, and personal information such as education, wellbeing and relationships</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11</a:t>
            </a:fld>
            <a:endParaRPr lang="en-AU" dirty="0"/>
          </a:p>
        </p:txBody>
      </p:sp>
    </p:spTree>
    <p:extLst>
      <p:ext uri="{BB962C8B-B14F-4D97-AF65-F5344CB8AC3E}">
        <p14:creationId xmlns:p14="http://schemas.microsoft.com/office/powerpoint/2010/main" val="3419005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LSAC, the study of Australian Children, </a:t>
            </a:r>
            <a:r>
              <a:rPr lang="en-AU" sz="1200" baseline="0" dirty="0" smtClean="0">
                <a:solidFill>
                  <a:schemeClr val="tx1"/>
                </a:solidFill>
                <a:latin typeface="Times New Roman" panose="02020603050405020304" pitchFamily="18" charset="0"/>
                <a:cs typeface="Times New Roman" panose="02020603050405020304" pitchFamily="18" charset="0"/>
              </a:rPr>
              <a:t>originally recruited </a:t>
            </a:r>
            <a:r>
              <a:rPr lang="en-AU" sz="1200" dirty="0" smtClean="0">
                <a:solidFill>
                  <a:schemeClr val="tx1"/>
                </a:solidFill>
                <a:latin typeface="Times New Roman" panose="02020603050405020304" pitchFamily="18" charset="0"/>
                <a:cs typeface="Times New Roman" panose="02020603050405020304" pitchFamily="18" charset="0"/>
              </a:rPr>
              <a:t>10,000 children</a:t>
            </a:r>
            <a:r>
              <a:rPr lang="en-AU" sz="1200" baseline="0" dirty="0" smtClean="0">
                <a:solidFill>
                  <a:schemeClr val="tx1"/>
                </a:solidFill>
                <a:latin typeface="Times New Roman" panose="02020603050405020304" pitchFamily="18" charset="0"/>
                <a:cs typeface="Times New Roman" panose="02020603050405020304" pitchFamily="18" charset="0"/>
              </a:rPr>
              <a:t> in 2004 including 5,000 babies and 5,000 children from Kindergarten. The babies are now 14-15 years old and the kindy kids are now 18-19 years old. </a:t>
            </a:r>
            <a:r>
              <a:rPr lang="en-AU" sz="1200" dirty="0" smtClean="0">
                <a:solidFill>
                  <a:schemeClr val="tx1"/>
                </a:solidFill>
                <a:latin typeface="Times New Roman" panose="02020603050405020304" pitchFamily="18" charset="0"/>
                <a:cs typeface="Times New Roman" panose="02020603050405020304" pitchFamily="18" charset="0"/>
              </a:rPr>
              <a:t>This study started in 2004 and</a:t>
            </a:r>
            <a:r>
              <a:rPr lang="en-AU" sz="1200" baseline="0" dirty="0" smtClean="0">
                <a:solidFill>
                  <a:schemeClr val="tx1"/>
                </a:solidFill>
                <a:latin typeface="Times New Roman" panose="02020603050405020304" pitchFamily="18" charset="0"/>
                <a:cs typeface="Times New Roman" panose="02020603050405020304" pitchFamily="18" charset="0"/>
              </a:rPr>
              <a:t> interviews the participants every second year. </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12</a:t>
            </a:fld>
            <a:endParaRPr lang="en-AU" dirty="0"/>
          </a:p>
        </p:txBody>
      </p:sp>
    </p:spTree>
    <p:extLst>
      <p:ext uri="{BB962C8B-B14F-4D97-AF65-F5344CB8AC3E}">
        <p14:creationId xmlns:p14="http://schemas.microsoft.com/office/powerpoint/2010/main" val="2482879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LSAC</a:t>
            </a:r>
            <a:r>
              <a:rPr lang="en-AU" sz="1200" baseline="0" dirty="0" smtClean="0">
                <a:solidFill>
                  <a:schemeClr val="tx1"/>
                </a:solidFill>
                <a:latin typeface="Times New Roman" panose="02020603050405020304" pitchFamily="18" charset="0"/>
                <a:cs typeface="Times New Roman" panose="02020603050405020304" pitchFamily="18" charset="0"/>
              </a:rPr>
              <a:t> follows the children but also interviews the primary parent. This means that there is information from both perspectives in terms of family life and factors that might influence the child’s development. Some types of information are able to be compared between the parents and children such as education and risk taking behaviour.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solidFill>
                  <a:schemeClr val="tx1"/>
                </a:solidFill>
                <a:latin typeface="Times New Roman" panose="02020603050405020304" pitchFamily="18" charset="0"/>
                <a:cs typeface="Times New Roman" panose="02020603050405020304" pitchFamily="18" charset="0"/>
              </a:rPr>
              <a:t>There are a number of linkages that have been made such as NAPLAN results, Centrelink data and MBS/PBS data.</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13</a:t>
            </a:fld>
            <a:endParaRPr lang="en-AU" dirty="0"/>
          </a:p>
        </p:txBody>
      </p:sp>
    </p:spTree>
    <p:extLst>
      <p:ext uri="{BB962C8B-B14F-4D97-AF65-F5344CB8AC3E}">
        <p14:creationId xmlns:p14="http://schemas.microsoft.com/office/powerpoint/2010/main" val="1777275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LSIC, the study of indigenous</a:t>
            </a:r>
            <a:r>
              <a:rPr lang="en-AU" baseline="0" dirty="0" smtClean="0">
                <a:solidFill>
                  <a:schemeClr val="tx1"/>
                </a:solidFill>
              </a:rPr>
              <a:t> children,</a:t>
            </a:r>
            <a:r>
              <a:rPr lang="en-AU" dirty="0" smtClean="0">
                <a:solidFill>
                  <a:schemeClr val="tx1"/>
                </a:solidFill>
              </a:rPr>
              <a:t> is following 1,700</a:t>
            </a:r>
            <a:r>
              <a:rPr lang="en-AU" baseline="0" dirty="0" smtClean="0">
                <a:solidFill>
                  <a:schemeClr val="tx1"/>
                </a:solidFill>
              </a:rPr>
              <a:t> indigenous children and also started with both babies and children in kindergarten.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These interviews are conducted every year and the children are now 10-11 and 13-14 years old. </a:t>
            </a:r>
            <a:r>
              <a:rPr lang="en-AU" sz="1200" dirty="0" smtClean="0">
                <a:solidFill>
                  <a:schemeClr val="tx1"/>
                </a:solidFill>
                <a:latin typeface="Times New Roman" panose="02020603050405020304" pitchFamily="18" charset="0"/>
                <a:cs typeface="Times New Roman" panose="02020603050405020304" pitchFamily="18" charset="0"/>
              </a:rPr>
              <a:t>This study started in 2008 and</a:t>
            </a:r>
            <a:r>
              <a:rPr lang="en-AU" sz="1200" baseline="0" dirty="0" smtClean="0">
                <a:solidFill>
                  <a:schemeClr val="tx1"/>
                </a:solidFill>
                <a:latin typeface="Times New Roman" panose="02020603050405020304" pitchFamily="18" charset="0"/>
                <a:cs typeface="Times New Roman" panose="02020603050405020304" pitchFamily="18" charset="0"/>
              </a:rPr>
              <a:t> interviews the participants each year. </a:t>
            </a:r>
            <a:endParaRPr lang="en-AU"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Remote areas are well represented in this study as well as rural and urban locations. </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14</a:t>
            </a:fld>
            <a:endParaRPr lang="en-AU" dirty="0"/>
          </a:p>
        </p:txBody>
      </p:sp>
    </p:spTree>
    <p:extLst>
      <p:ext uri="{BB962C8B-B14F-4D97-AF65-F5344CB8AC3E}">
        <p14:creationId xmlns:p14="http://schemas.microsoft.com/office/powerpoint/2010/main" val="4282186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LSIC</a:t>
            </a:r>
            <a:r>
              <a:rPr lang="en-AU" sz="1200" baseline="0" dirty="0" smtClean="0">
                <a:solidFill>
                  <a:schemeClr val="tx1"/>
                </a:solidFill>
                <a:latin typeface="Times New Roman" panose="02020603050405020304" pitchFamily="18" charset="0"/>
                <a:cs typeface="Times New Roman" panose="02020603050405020304" pitchFamily="18" charset="0"/>
              </a:rPr>
              <a:t> includes information on </a:t>
            </a:r>
            <a:r>
              <a:rPr lang="en-AU" sz="1200" dirty="0" smtClean="0">
                <a:solidFill>
                  <a:schemeClr val="tx1"/>
                </a:solidFill>
              </a:rPr>
              <a:t>family relationships, housing, education, cognitive development, health, employment, connection with indigenous culture (including language and country), and experience of racism.</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15</a:t>
            </a:fld>
            <a:endParaRPr lang="en-AU" dirty="0"/>
          </a:p>
        </p:txBody>
      </p:sp>
    </p:spTree>
    <p:extLst>
      <p:ext uri="{BB962C8B-B14F-4D97-AF65-F5344CB8AC3E}">
        <p14:creationId xmlns:p14="http://schemas.microsoft.com/office/powerpoint/2010/main" val="3342309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BNLA, the study</a:t>
            </a:r>
            <a:r>
              <a:rPr lang="en-AU" sz="1200" baseline="0" dirty="0" smtClean="0">
                <a:solidFill>
                  <a:schemeClr val="tx1"/>
                </a:solidFill>
                <a:latin typeface="Times New Roman" panose="02020603050405020304" pitchFamily="18" charset="0"/>
                <a:cs typeface="Times New Roman" panose="02020603050405020304" pitchFamily="18" charset="0"/>
              </a:rPr>
              <a:t> of humanitarian migrants,</a:t>
            </a:r>
            <a:r>
              <a:rPr lang="en-AU" sz="1200" dirty="0" smtClean="0">
                <a:solidFill>
                  <a:schemeClr val="tx1"/>
                </a:solidFill>
                <a:latin typeface="Times New Roman" panose="02020603050405020304" pitchFamily="18" charset="0"/>
                <a:cs typeface="Times New Roman" panose="02020603050405020304" pitchFamily="18" charset="0"/>
              </a:rPr>
              <a:t> follows 1,500 migrating units (the grantee of a humanitarian</a:t>
            </a:r>
            <a:r>
              <a:rPr lang="en-AU" sz="1200" baseline="0" dirty="0" smtClean="0">
                <a:solidFill>
                  <a:schemeClr val="tx1"/>
                </a:solidFill>
                <a:latin typeface="Times New Roman" panose="02020603050405020304" pitchFamily="18" charset="0"/>
                <a:cs typeface="Times New Roman" panose="02020603050405020304" pitchFamily="18" charset="0"/>
              </a:rPr>
              <a:t> visa plus others – typically family members). This includes approximately 2,400 individuals who were granted a permanent humanitarian visa in the 3-6 months before the study started. The sample ranges in ages from 15-83 yrs old.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solidFill>
                  <a:schemeClr val="tx1"/>
                </a:solidFill>
                <a:latin typeface="Times New Roman" panose="02020603050405020304" pitchFamily="18" charset="0"/>
                <a:cs typeface="Times New Roman" panose="02020603050405020304" pitchFamily="18" charset="0"/>
              </a:rPr>
              <a:t>Participants are living in large and small communities around Australia, across most states and territories, with most living in Melbourne and Sydney.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solidFill>
                  <a:schemeClr val="tx1"/>
                </a:solidFill>
                <a:latin typeface="Times New Roman" panose="02020603050405020304" pitchFamily="18" charset="0"/>
                <a:cs typeface="Times New Roman" panose="02020603050405020304" pitchFamily="18" charset="0"/>
              </a:rPr>
              <a:t>Almost all participants arrived in Australia in 2013 to start a new life so this study follows their experience from the early days of their time here.</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16</a:t>
            </a:fld>
            <a:endParaRPr lang="en-AU" dirty="0"/>
          </a:p>
        </p:txBody>
      </p:sp>
    </p:spTree>
    <p:extLst>
      <p:ext uri="{BB962C8B-B14F-4D97-AF65-F5344CB8AC3E}">
        <p14:creationId xmlns:p14="http://schemas.microsoft.com/office/powerpoint/2010/main" val="3442781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BNLA includes information on </a:t>
            </a:r>
            <a:r>
              <a:rPr lang="en-AU" sz="1200" dirty="0" smtClean="0">
                <a:solidFill>
                  <a:schemeClr val="tx1"/>
                </a:solidFill>
              </a:rPr>
              <a:t>housing and resources, language, education, employment, health, access to services, community support and their life experiences before coming to Australia.</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17</a:t>
            </a:fld>
            <a:endParaRPr lang="en-AU" dirty="0"/>
          </a:p>
        </p:txBody>
      </p:sp>
    </p:spTree>
    <p:extLst>
      <p:ext uri="{BB962C8B-B14F-4D97-AF65-F5344CB8AC3E}">
        <p14:creationId xmlns:p14="http://schemas.microsoft.com/office/powerpoint/2010/main" val="2466498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baseline="0" dirty="0" smtClean="0">
                <a:solidFill>
                  <a:schemeClr val="tx1"/>
                </a:solidFill>
              </a:rPr>
              <a:t>The original Priority Investment Approach data has been used internally to inform the development of the Try, Test and Learn fund. This is the dataset that has been used to identify the priority groups outlined in both Tranche 1 and Tranche 2. </a:t>
            </a:r>
          </a:p>
          <a:p>
            <a:r>
              <a:rPr lang="en-AU" b="0" i="0" baseline="0" dirty="0" smtClean="0">
                <a:solidFill>
                  <a:schemeClr val="tx1"/>
                </a:solidFill>
              </a:rPr>
              <a:t>A subset of this data has been made available for researchers and a broader audience.</a:t>
            </a:r>
          </a:p>
        </p:txBody>
      </p:sp>
      <p:sp>
        <p:nvSpPr>
          <p:cNvPr id="4" name="Slide Number Placeholder 3"/>
          <p:cNvSpPr>
            <a:spLocks noGrp="1"/>
          </p:cNvSpPr>
          <p:nvPr>
            <p:ph type="sldNum" sz="quarter" idx="10"/>
          </p:nvPr>
        </p:nvSpPr>
        <p:spPr/>
        <p:txBody>
          <a:bodyPr/>
          <a:lstStyle/>
          <a:p>
            <a:fld id="{CE4F91A0-5B0B-4321-B2CD-795B1F6DDCB2}" type="slidenum">
              <a:rPr lang="en-AU" smtClean="0"/>
              <a:t>18</a:t>
            </a:fld>
            <a:endParaRPr lang="en-AU" dirty="0"/>
          </a:p>
        </p:txBody>
      </p:sp>
    </p:spTree>
    <p:extLst>
      <p:ext uri="{BB962C8B-B14F-4D97-AF65-F5344CB8AC3E}">
        <p14:creationId xmlns:p14="http://schemas.microsoft.com/office/powerpoint/2010/main" val="1806184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mn-lt"/>
                <a:cs typeface="Times New Roman" panose="02020603050405020304" pitchFamily="18" charset="0"/>
              </a:rPr>
              <a:t>Part of the PIA policy includes providing access to the data to help improve the lives of Australians who are receiving welfare. A tiered access model was</a:t>
            </a:r>
            <a:r>
              <a:rPr lang="en-AU" sz="1200" baseline="0" dirty="0" smtClean="0">
                <a:solidFill>
                  <a:schemeClr val="tx1"/>
                </a:solidFill>
                <a:latin typeface="+mn-lt"/>
                <a:cs typeface="Times New Roman" panose="02020603050405020304" pitchFamily="18" charset="0"/>
              </a:rPr>
              <a:t> developed so that detailed information is available to experienced researchers in the secure environment (or SURE), while less detailed information is available to a broader audience. T</a:t>
            </a:r>
            <a:r>
              <a:rPr lang="en-AU" sz="1200" dirty="0" smtClean="0">
                <a:solidFill>
                  <a:schemeClr val="tx1"/>
                </a:solidFill>
                <a:latin typeface="+mn-lt"/>
                <a:cs typeface="Times New Roman" panose="02020603050405020304" pitchFamily="18" charset="0"/>
              </a:rPr>
              <a:t>his approach</a:t>
            </a:r>
            <a:r>
              <a:rPr lang="en-AU" sz="1200" kern="1200" dirty="0" smtClean="0">
                <a:solidFill>
                  <a:schemeClr val="tx1"/>
                </a:solidFill>
                <a:effectLst/>
                <a:latin typeface="+mn-lt"/>
                <a:ea typeface="+mn-ea"/>
                <a:cs typeface="+mn-cs"/>
              </a:rPr>
              <a:t> maintains the privacy and security of the data while making the data</a:t>
            </a:r>
            <a:r>
              <a:rPr lang="en-AU" sz="1200" kern="1200" baseline="0" dirty="0" smtClean="0">
                <a:solidFill>
                  <a:schemeClr val="tx1"/>
                </a:solidFill>
                <a:effectLst/>
                <a:latin typeface="+mn-lt"/>
                <a:ea typeface="+mn-ea"/>
                <a:cs typeface="+mn-cs"/>
              </a:rPr>
              <a:t> as useful as possible</a:t>
            </a:r>
            <a:r>
              <a:rPr lang="en-AU"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latin typeface="+mn-lt"/>
              </a:rPr>
              <a:t>As </a:t>
            </a:r>
            <a:r>
              <a:rPr lang="en-AU" dirty="0" err="1" smtClean="0">
                <a:solidFill>
                  <a:schemeClr val="tx1"/>
                </a:solidFill>
                <a:latin typeface="+mn-lt"/>
              </a:rPr>
              <a:t>TableBuilder</a:t>
            </a:r>
            <a:r>
              <a:rPr lang="en-AU" dirty="0" smtClean="0">
                <a:solidFill>
                  <a:schemeClr val="tx1"/>
                </a:solidFill>
                <a:latin typeface="+mn-lt"/>
              </a:rPr>
              <a:t> and the Synthetic</a:t>
            </a:r>
            <a:r>
              <a:rPr lang="en-AU" baseline="0" dirty="0" smtClean="0">
                <a:solidFill>
                  <a:schemeClr val="tx1"/>
                </a:solidFill>
                <a:latin typeface="+mn-lt"/>
              </a:rPr>
              <a:t> Data are</a:t>
            </a:r>
            <a:r>
              <a:rPr lang="en-AU" dirty="0" smtClean="0">
                <a:solidFill>
                  <a:schemeClr val="tx1"/>
                </a:solidFill>
                <a:latin typeface="+mn-lt"/>
              </a:rPr>
              <a:t> publicly accessible, a number of steps have been taken to ensure privacy is maintained.</a:t>
            </a:r>
          </a:p>
          <a:p>
            <a:r>
              <a:rPr lang="en-AU" sz="1200" kern="1200" dirty="0" smtClean="0">
                <a:solidFill>
                  <a:schemeClr val="tx1"/>
                </a:solidFill>
                <a:effectLst/>
                <a:latin typeface="+mn-lt"/>
                <a:ea typeface="+mn-ea"/>
                <a:cs typeface="+mn-cs"/>
              </a:rPr>
              <a:t>I would like to point out </a:t>
            </a:r>
          </a:p>
          <a:p>
            <a:pPr marL="228600" indent="-228600">
              <a:buFont typeface="+mj-lt"/>
              <a:buAutoNum type="arabicPeriod"/>
            </a:pPr>
            <a:r>
              <a:rPr lang="en-AU" sz="1200" kern="1200" dirty="0" smtClean="0">
                <a:solidFill>
                  <a:schemeClr val="tx1"/>
                </a:solidFill>
                <a:effectLst/>
                <a:latin typeface="+mn-lt"/>
                <a:ea typeface="+mn-ea"/>
                <a:cs typeface="+mn-cs"/>
              </a:rPr>
              <a:t>the relative accessibility of the </a:t>
            </a:r>
            <a:r>
              <a:rPr lang="en-AU" sz="1200" kern="1200" dirty="0" err="1" smtClean="0">
                <a:solidFill>
                  <a:schemeClr val="tx1"/>
                </a:solidFill>
                <a:effectLst/>
                <a:latin typeface="+mn-lt"/>
                <a:ea typeface="+mn-ea"/>
                <a:cs typeface="+mn-cs"/>
              </a:rPr>
              <a:t>Tablebuilder</a:t>
            </a:r>
            <a:r>
              <a:rPr lang="en-AU" sz="1200" kern="1200" dirty="0" smtClean="0">
                <a:solidFill>
                  <a:schemeClr val="tx1"/>
                </a:solidFill>
                <a:effectLst/>
                <a:latin typeface="+mn-lt"/>
                <a:ea typeface="+mn-ea"/>
                <a:cs typeface="+mn-cs"/>
              </a:rPr>
              <a:t>  and Synthetic Data (i.e., free registration and unrestricted access) and </a:t>
            </a:r>
          </a:p>
          <a:p>
            <a:pPr marL="228600" indent="-228600">
              <a:buFont typeface="+mj-lt"/>
              <a:buAutoNum type="arabicPeriod"/>
            </a:pPr>
            <a:r>
              <a:rPr lang="en-AU" sz="1200" kern="1200" dirty="0" smtClean="0">
                <a:solidFill>
                  <a:schemeClr val="tx1"/>
                </a:solidFill>
                <a:effectLst/>
                <a:latin typeface="+mn-lt"/>
                <a:ea typeface="+mn-ea"/>
                <a:cs typeface="+mn-cs"/>
              </a:rPr>
              <a:t>also some of the key differences in how the data has </a:t>
            </a:r>
            <a:r>
              <a:rPr lang="en-AU" sz="1200" kern="1200" dirty="0" smtClean="0">
                <a:solidFill>
                  <a:schemeClr val="tx1"/>
                </a:solidFill>
                <a:effectLst/>
                <a:latin typeface="+mn-lt"/>
                <a:ea typeface="+mn-ea"/>
                <a:cs typeface="+mn-cs"/>
              </a:rPr>
              <a:t>been </a:t>
            </a:r>
            <a:r>
              <a:rPr lang="en-AU" sz="1200" kern="1200" smtClean="0">
                <a:solidFill>
                  <a:schemeClr val="tx1"/>
                </a:solidFill>
                <a:effectLst/>
                <a:latin typeface="+mn-lt"/>
                <a:ea typeface="+mn-ea"/>
                <a:cs typeface="+mn-cs"/>
              </a:rPr>
              <a:t>made confidential for </a:t>
            </a:r>
            <a:r>
              <a:rPr lang="en-AU" sz="1200" kern="1200" dirty="0" smtClean="0">
                <a:solidFill>
                  <a:schemeClr val="tx1"/>
                </a:solidFill>
                <a:effectLst/>
                <a:latin typeface="+mn-lt"/>
                <a:ea typeface="+mn-ea"/>
                <a:cs typeface="+mn-cs"/>
              </a:rPr>
              <a:t>privacy purposes. For example, you can see there are less variables in </a:t>
            </a:r>
            <a:r>
              <a:rPr lang="en-AU" sz="1200" kern="1200" dirty="0" err="1" smtClean="0">
                <a:solidFill>
                  <a:schemeClr val="tx1"/>
                </a:solidFill>
                <a:effectLst/>
                <a:latin typeface="+mn-lt"/>
                <a:ea typeface="+mn-ea"/>
                <a:cs typeface="+mn-cs"/>
              </a:rPr>
              <a:t>TableBuilder</a:t>
            </a:r>
            <a:r>
              <a:rPr lang="en-AU" sz="1200" kern="1200" dirty="0" smtClean="0">
                <a:solidFill>
                  <a:schemeClr val="tx1"/>
                </a:solidFill>
                <a:effectLst/>
                <a:latin typeface="+mn-lt"/>
                <a:ea typeface="+mn-ea"/>
                <a:cs typeface="+mn-cs"/>
              </a:rPr>
              <a:t> and Synthetic Data compared to the PIA data that is available in the Secure Enclave of SURE and that </a:t>
            </a:r>
          </a:p>
          <a:p>
            <a:pPr marL="228600" indent="-228600">
              <a:buFont typeface="+mj-lt"/>
              <a:buAutoNum type="arabicPeriod"/>
            </a:pPr>
            <a:r>
              <a:rPr lang="en-AU" sz="1200" kern="1200" dirty="0" smtClean="0">
                <a:solidFill>
                  <a:schemeClr val="tx1"/>
                </a:solidFill>
                <a:effectLst/>
                <a:latin typeface="+mn-lt"/>
                <a:ea typeface="+mn-ea"/>
                <a:cs typeface="+mn-cs"/>
              </a:rPr>
              <a:t>the date and geographic information is less specific. For example, country of birth is only shown by region in </a:t>
            </a:r>
            <a:r>
              <a:rPr lang="en-AU" sz="1200" kern="1200" dirty="0" err="1" smtClean="0">
                <a:solidFill>
                  <a:schemeClr val="tx1"/>
                </a:solidFill>
                <a:effectLst/>
                <a:latin typeface="+mn-lt"/>
                <a:ea typeface="+mn-ea"/>
                <a:cs typeface="+mn-cs"/>
              </a:rPr>
              <a:t>TableBuilder</a:t>
            </a:r>
            <a:r>
              <a:rPr lang="en-AU" sz="1200" kern="1200" dirty="0" smtClean="0">
                <a:solidFill>
                  <a:schemeClr val="tx1"/>
                </a:solidFill>
                <a:effectLst/>
                <a:latin typeface="+mn-lt"/>
                <a:ea typeface="+mn-ea"/>
                <a:cs typeface="+mn-cs"/>
              </a:rPr>
              <a:t> whereas the specific country is shown in SURE,</a:t>
            </a:r>
            <a:r>
              <a:rPr lang="en-AU" sz="1200" kern="1200" baseline="0" dirty="0" smtClean="0">
                <a:solidFill>
                  <a:schemeClr val="tx1"/>
                </a:solidFill>
                <a:effectLst/>
                <a:latin typeface="+mn-lt"/>
                <a:ea typeface="+mn-ea"/>
                <a:cs typeface="+mn-cs"/>
              </a:rPr>
              <a:t> and DOB is by month and year in SURE where it is year in </a:t>
            </a:r>
            <a:r>
              <a:rPr lang="en-AU" sz="1200" kern="1200" baseline="0" dirty="0" err="1" smtClean="0">
                <a:solidFill>
                  <a:schemeClr val="tx1"/>
                </a:solidFill>
                <a:effectLst/>
                <a:latin typeface="+mn-lt"/>
                <a:ea typeface="+mn-ea"/>
                <a:cs typeface="+mn-cs"/>
              </a:rPr>
              <a:t>TableBuilder</a:t>
            </a:r>
            <a:r>
              <a:rPr lang="en-AU" sz="1200" kern="1200" baseline="0" dirty="0" smtClean="0">
                <a:solidFill>
                  <a:schemeClr val="tx1"/>
                </a:solidFill>
                <a:effectLst/>
                <a:latin typeface="+mn-lt"/>
                <a:ea typeface="+mn-ea"/>
                <a:cs typeface="+mn-cs"/>
              </a:rPr>
              <a:t> and decade in the Synthetic Data</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19</a:t>
            </a:fld>
            <a:endParaRPr lang="en-AU"/>
          </a:p>
        </p:txBody>
      </p:sp>
    </p:spTree>
    <p:extLst>
      <p:ext uri="{BB962C8B-B14F-4D97-AF65-F5344CB8AC3E}">
        <p14:creationId xmlns:p14="http://schemas.microsoft.com/office/powerpoint/2010/main" val="135827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An important place to start this session is to consider</a:t>
            </a:r>
            <a:r>
              <a:rPr lang="en-AU" sz="1200" baseline="0" dirty="0" smtClean="0">
                <a:solidFill>
                  <a:schemeClr val="tx1"/>
                </a:solidFill>
                <a:latin typeface="Times New Roman" panose="02020603050405020304" pitchFamily="18" charset="0"/>
                <a:cs typeface="Times New Roman" panose="02020603050405020304" pitchFamily="18" charset="0"/>
              </a:rPr>
              <a:t> h</a:t>
            </a:r>
            <a:r>
              <a:rPr lang="en-AU" sz="1200" dirty="0" smtClean="0">
                <a:solidFill>
                  <a:schemeClr val="tx1"/>
                </a:solidFill>
                <a:latin typeface="Times New Roman" panose="02020603050405020304" pitchFamily="18" charset="0"/>
                <a:cs typeface="Times New Roman" panose="02020603050405020304" pitchFamily="18" charset="0"/>
              </a:rPr>
              <a:t>ow this information might be relevant to you and</a:t>
            </a:r>
            <a:r>
              <a:rPr lang="en-AU" sz="1200" baseline="0" dirty="0" smtClean="0">
                <a:solidFill>
                  <a:schemeClr val="tx1"/>
                </a:solidFill>
                <a:latin typeface="Times New Roman" panose="02020603050405020304" pitchFamily="18" charset="0"/>
                <a:cs typeface="Times New Roman" panose="02020603050405020304" pitchFamily="18" charset="0"/>
              </a:rPr>
              <a:t> in </a:t>
            </a:r>
            <a:r>
              <a:rPr lang="en-AU" sz="1200" dirty="0" smtClean="0">
                <a:solidFill>
                  <a:schemeClr val="tx1"/>
                </a:solidFill>
                <a:latin typeface="Times New Roman" panose="02020603050405020304" pitchFamily="18" charset="0"/>
                <a:cs typeface="Times New Roman" panose="02020603050405020304" pitchFamily="18" charset="0"/>
              </a:rPr>
              <a:t>particular for your grant application for the TTL Fund.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The assessment criteria outlined in the Try Test and Learn Fund guidelines encourages you to provide ‘evidence’. </a:t>
            </a:r>
          </a:p>
          <a:p>
            <a:pPr marL="228600" indent="-228600">
              <a:buFont typeface="+mj-lt"/>
              <a:buAutoNum type="arabicPeriod"/>
            </a:pPr>
            <a:r>
              <a:rPr lang="en-AU" dirty="0" smtClean="0">
                <a:solidFill>
                  <a:schemeClr val="tx1"/>
                </a:solidFill>
              </a:rPr>
              <a:t>Both of these examples</a:t>
            </a:r>
            <a:r>
              <a:rPr lang="en-AU" baseline="0" dirty="0" smtClean="0">
                <a:solidFill>
                  <a:schemeClr val="tx1"/>
                </a:solidFill>
              </a:rPr>
              <a:t> refer to the Priority Investment Approach data as well as research and government reports. </a:t>
            </a:r>
            <a:r>
              <a:rPr lang="en-AU" dirty="0" smtClean="0">
                <a:solidFill>
                  <a:schemeClr val="tx1"/>
                </a:solidFill>
              </a:rPr>
              <a:t>Your evidence is likely to include your own information and data from your experience. However,</a:t>
            </a:r>
            <a:r>
              <a:rPr lang="en-AU" baseline="0" dirty="0" smtClean="0">
                <a:solidFill>
                  <a:schemeClr val="tx1"/>
                </a:solidFill>
              </a:rPr>
              <a:t> y</a:t>
            </a:r>
            <a:r>
              <a:rPr lang="en-AU" dirty="0" smtClean="0">
                <a:solidFill>
                  <a:schemeClr val="tx1"/>
                </a:solidFill>
              </a:rPr>
              <a:t>our information can be given greater context and supported by the</a:t>
            </a:r>
            <a:r>
              <a:rPr lang="en-AU" baseline="0" dirty="0" smtClean="0">
                <a:solidFill>
                  <a:schemeClr val="tx1"/>
                </a:solidFill>
              </a:rPr>
              <a:t> data that is now available to you from a range of DSS data access points.</a:t>
            </a:r>
            <a:endParaRPr lang="en-AU" dirty="0" smtClean="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a:t>
            </a:fld>
            <a:endParaRPr lang="en-AU" dirty="0"/>
          </a:p>
        </p:txBody>
      </p:sp>
    </p:spTree>
    <p:extLst>
      <p:ext uri="{BB962C8B-B14F-4D97-AF65-F5344CB8AC3E}">
        <p14:creationId xmlns:p14="http://schemas.microsoft.com/office/powerpoint/2010/main" val="886063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638" lvl="1" indent="0">
              <a:buFont typeface="Arial" panose="020B0604020202020204" pitchFamily="34" charset="0"/>
              <a:buNone/>
            </a:pPr>
            <a:r>
              <a:rPr lang="en-AU" dirty="0" smtClean="0">
                <a:solidFill>
                  <a:schemeClr val="tx1"/>
                </a:solidFill>
              </a:rPr>
              <a:t>The PIA Research dataset includes information about payment recipients over 56 quarterly snapshots from July 2001 to June 2015.</a:t>
            </a:r>
          </a:p>
          <a:p>
            <a:pPr marL="617538" lvl="1" indent="-342900">
              <a:buFont typeface="+mj-lt"/>
              <a:buAutoNum type="arabicPeriod"/>
            </a:pPr>
            <a:r>
              <a:rPr lang="en-AU" dirty="0" smtClean="0">
                <a:solidFill>
                  <a:schemeClr val="tx1"/>
                </a:solidFill>
              </a:rPr>
              <a:t>The data contains information about those people who have received one of 21 benefits including Disability Support Pension, </a:t>
            </a:r>
            <a:r>
              <a:rPr lang="en-AU" dirty="0" err="1" smtClean="0">
                <a:solidFill>
                  <a:schemeClr val="tx1"/>
                </a:solidFill>
              </a:rPr>
              <a:t>Newstart</a:t>
            </a:r>
            <a:r>
              <a:rPr lang="en-AU" dirty="0" smtClean="0">
                <a:solidFill>
                  <a:schemeClr val="tx1"/>
                </a:solidFill>
              </a:rPr>
              <a:t> Allowance and Youth Allowance.</a:t>
            </a:r>
          </a:p>
          <a:p>
            <a:pPr marL="617538" lvl="1" indent="-342900">
              <a:buFont typeface="+mj-lt"/>
              <a:buAutoNum type="arabicPeriod"/>
            </a:pPr>
            <a:r>
              <a:rPr lang="en-AU" dirty="0" smtClean="0">
                <a:solidFill>
                  <a:schemeClr val="tx1"/>
                </a:solidFill>
              </a:rPr>
              <a:t>The de-identified information includes demographic and geographical information, as well as information relating to accommodation, primary medical conditions, education and income. </a:t>
            </a:r>
          </a:p>
          <a:p>
            <a:pPr marL="617538" lvl="1" indent="-342900">
              <a:buFont typeface="+mj-lt"/>
              <a:buAutoNum type="arabicPeriod"/>
            </a:pPr>
            <a:r>
              <a:rPr lang="en-AU" dirty="0" smtClean="0">
                <a:solidFill>
                  <a:schemeClr val="tx1"/>
                </a:solidFill>
              </a:rPr>
              <a:t>Demographic information about the partner is also available for some of the recipients.  </a:t>
            </a:r>
          </a:p>
        </p:txBody>
      </p:sp>
      <p:sp>
        <p:nvSpPr>
          <p:cNvPr id="4" name="Slide Number Placeholder 3"/>
          <p:cNvSpPr>
            <a:spLocks noGrp="1"/>
          </p:cNvSpPr>
          <p:nvPr>
            <p:ph type="sldNum" sz="quarter" idx="10"/>
          </p:nvPr>
        </p:nvSpPr>
        <p:spPr/>
        <p:txBody>
          <a:bodyPr/>
          <a:lstStyle/>
          <a:p>
            <a:fld id="{CE4F91A0-5B0B-4321-B2CD-795B1F6DDCB2}" type="slidenum">
              <a:rPr lang="en-AU" smtClean="0"/>
              <a:t>20</a:t>
            </a:fld>
            <a:endParaRPr lang="en-AU"/>
          </a:p>
        </p:txBody>
      </p:sp>
    </p:spTree>
    <p:extLst>
      <p:ext uri="{BB962C8B-B14F-4D97-AF65-F5344CB8AC3E}">
        <p14:creationId xmlns:p14="http://schemas.microsoft.com/office/powerpoint/2010/main" val="3225259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The PIA data in the secure</a:t>
            </a:r>
            <a:r>
              <a:rPr lang="en-AU" baseline="0" dirty="0" smtClean="0">
                <a:solidFill>
                  <a:schemeClr val="tx1"/>
                </a:solidFill>
              </a:rPr>
              <a:t> enclave is available to researchers with advanced analytics skills on an as-needs basis. Each application needs to be made identifying the specific variables required to address a specific research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All analyses are conducted within the secure environment and output must be approved prior to being taken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There is a fee payable for each application to recover the costs for providing the service.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The advantage of the design of this release is </a:t>
            </a:r>
            <a:r>
              <a:rPr lang="en-AU" sz="1200" kern="1200" dirty="0" smtClean="0">
                <a:solidFill>
                  <a:schemeClr val="tx1"/>
                </a:solidFill>
                <a:effectLst/>
                <a:latin typeface="+mn-lt"/>
                <a:ea typeface="+mn-ea"/>
                <a:cs typeface="+mn-cs"/>
              </a:rPr>
              <a:t>the data is already loaded and available. This means</a:t>
            </a:r>
            <a:r>
              <a:rPr lang="en-AU" sz="1200" kern="1200" baseline="0" dirty="0" smtClean="0">
                <a:solidFill>
                  <a:schemeClr val="tx1"/>
                </a:solidFill>
                <a:effectLst/>
                <a:latin typeface="+mn-lt"/>
                <a:ea typeface="+mn-ea"/>
                <a:cs typeface="+mn-cs"/>
              </a:rPr>
              <a:t> applicants experience a stream-lined process with a much-reduced </a:t>
            </a:r>
            <a:r>
              <a:rPr lang="en-AU" sz="1200" kern="1200" dirty="0" smtClean="0">
                <a:solidFill>
                  <a:schemeClr val="tx1"/>
                </a:solidFill>
                <a:effectLst/>
                <a:latin typeface="+mn-lt"/>
                <a:ea typeface="+mn-ea"/>
                <a:cs typeface="+mn-cs"/>
              </a:rPr>
              <a:t>wait-time</a:t>
            </a:r>
            <a:r>
              <a:rPr lang="en-AU" sz="1200" kern="1200" baseline="0" dirty="0" smtClean="0">
                <a:solidFill>
                  <a:schemeClr val="tx1"/>
                </a:solidFill>
                <a:effectLst/>
                <a:latin typeface="+mn-lt"/>
                <a:ea typeface="+mn-ea"/>
                <a:cs typeface="+mn-cs"/>
              </a:rPr>
              <a:t>. </a:t>
            </a:r>
            <a:endParaRPr lang="en-AU" baseline="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The Synthetic Dataset is available for researchers to test their models before accessing the PIA data in SURE. As it is not particularly relevant to this forum I won’t go into it here but if you would like to know more about it please come and see me in the break.</a:t>
            </a:r>
            <a:endParaRPr lang="en-AU" dirty="0" smtClean="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21</a:t>
            </a:fld>
            <a:endParaRPr lang="en-AU"/>
          </a:p>
        </p:txBody>
      </p:sp>
    </p:spTree>
    <p:extLst>
      <p:ext uri="{BB962C8B-B14F-4D97-AF65-F5344CB8AC3E}">
        <p14:creationId xmlns:p14="http://schemas.microsoft.com/office/powerpoint/2010/main" val="1668573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dirty="0" smtClean="0">
                <a:solidFill>
                  <a:schemeClr val="tx1"/>
                </a:solidFill>
              </a:rPr>
              <a:t>With the PIA data</a:t>
            </a:r>
            <a:r>
              <a:rPr lang="en-AU" baseline="0" dirty="0" smtClean="0">
                <a:solidFill>
                  <a:schemeClr val="tx1"/>
                </a:solidFill>
              </a:rPr>
              <a:t> in </a:t>
            </a:r>
            <a:r>
              <a:rPr lang="en-AU" baseline="0" dirty="0" err="1" smtClean="0">
                <a:solidFill>
                  <a:schemeClr val="tx1"/>
                </a:solidFill>
              </a:rPr>
              <a:t>TableBuilder</a:t>
            </a:r>
            <a:r>
              <a:rPr lang="en-AU" baseline="0" dirty="0" smtClean="0">
                <a:solidFill>
                  <a:schemeClr val="tx1"/>
                </a:solidFill>
              </a:rPr>
              <a:t>, u</a:t>
            </a:r>
            <a:r>
              <a:rPr lang="en-AU" dirty="0" smtClean="0">
                <a:solidFill>
                  <a:schemeClr val="tx1"/>
                </a:solidFill>
              </a:rPr>
              <a:t>sers are expected to include teachers and students</a:t>
            </a:r>
            <a:r>
              <a:rPr lang="en-AU" baseline="0" dirty="0" smtClean="0">
                <a:solidFill>
                  <a:schemeClr val="tx1"/>
                </a:solidFill>
              </a:rPr>
              <a:t> in an educational context, as well as academics and NGO’s looking for data to use in their grant applications.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err="1" smtClean="0">
                <a:solidFill>
                  <a:schemeClr val="tx1"/>
                </a:solidFill>
              </a:rPr>
              <a:t>TableBuilder</a:t>
            </a:r>
            <a:r>
              <a:rPr lang="en-AU" dirty="0" smtClean="0">
                <a:solidFill>
                  <a:schemeClr val="tx1"/>
                </a:solidFill>
              </a:rPr>
              <a:t> uses a 5% sample of the research PIA dataset available in SURE. This</a:t>
            </a:r>
            <a:r>
              <a:rPr lang="en-AU" baseline="0" dirty="0" smtClean="0">
                <a:solidFill>
                  <a:schemeClr val="tx1"/>
                </a:solidFill>
              </a:rPr>
              <a:t> is large enough to provide a representative subsample of the whole population while maintaining individual privacy. </a:t>
            </a:r>
            <a:r>
              <a:rPr lang="en-AU" dirty="0" smtClean="0">
                <a:solidFill>
                  <a:schemeClr val="tx1"/>
                </a:solidFill>
              </a:rPr>
              <a:t>One</a:t>
            </a:r>
            <a:r>
              <a:rPr lang="en-AU" baseline="0" dirty="0" smtClean="0">
                <a:solidFill>
                  <a:schemeClr val="tx1"/>
                </a:solidFill>
              </a:rPr>
              <a:t> implication of this is that </a:t>
            </a:r>
            <a:r>
              <a:rPr lang="en-AU" dirty="0" smtClean="0">
                <a:solidFill>
                  <a:schemeClr val="tx1"/>
                </a:solidFill>
              </a:rPr>
              <a:t>if you are reporting population estimates</a:t>
            </a:r>
            <a:r>
              <a:rPr lang="en-AU" baseline="0" dirty="0" smtClean="0">
                <a:solidFill>
                  <a:schemeClr val="tx1"/>
                </a:solidFill>
              </a:rPr>
              <a:t> in your grant application, you will need to multiply the figures in the table by 20. </a:t>
            </a:r>
            <a:endParaRPr lang="en-AU" b="1" i="1"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The next session demonstrates</a:t>
            </a:r>
            <a:r>
              <a:rPr lang="en-AU" baseline="0" dirty="0" smtClean="0">
                <a:solidFill>
                  <a:schemeClr val="tx1"/>
                </a:solidFill>
              </a:rPr>
              <a:t> what you can do with </a:t>
            </a:r>
            <a:r>
              <a:rPr lang="en-AU" baseline="0" dirty="0" err="1" smtClean="0">
                <a:solidFill>
                  <a:schemeClr val="tx1"/>
                </a:solidFill>
              </a:rPr>
              <a:t>TableBuilder</a:t>
            </a:r>
            <a:r>
              <a:rPr lang="en-AU" baseline="0" dirty="0" smtClean="0">
                <a:solidFill>
                  <a:schemeClr val="tx1"/>
                </a:solidFill>
              </a:rPr>
              <a:t> and how to get there. </a:t>
            </a:r>
          </a:p>
        </p:txBody>
      </p:sp>
      <p:sp>
        <p:nvSpPr>
          <p:cNvPr id="4" name="Slide Number Placeholder 3"/>
          <p:cNvSpPr>
            <a:spLocks noGrp="1"/>
          </p:cNvSpPr>
          <p:nvPr>
            <p:ph type="sldNum" sz="quarter" idx="10"/>
          </p:nvPr>
        </p:nvSpPr>
        <p:spPr/>
        <p:txBody>
          <a:bodyPr/>
          <a:lstStyle/>
          <a:p>
            <a:fld id="{CE4F91A0-5B0B-4321-B2CD-795B1F6DDCB2}" type="slidenum">
              <a:rPr lang="en-AU" smtClean="0"/>
              <a:t>22</a:t>
            </a:fld>
            <a:endParaRPr lang="en-AU"/>
          </a:p>
        </p:txBody>
      </p:sp>
    </p:spTree>
    <p:extLst>
      <p:ext uri="{BB962C8B-B14F-4D97-AF65-F5344CB8AC3E}">
        <p14:creationId xmlns:p14="http://schemas.microsoft.com/office/powerpoint/2010/main" val="3956444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tx1"/>
                </a:solidFill>
              </a:rPr>
              <a:t>Typically administrative</a:t>
            </a:r>
            <a:r>
              <a:rPr lang="en-AU" baseline="0" dirty="0" smtClean="0">
                <a:solidFill>
                  <a:schemeClr val="tx1"/>
                </a:solidFill>
              </a:rPr>
              <a:t> data has been collected as quarterly snapshots as is the case with the PIA data and the Statistical Reports. </a:t>
            </a:r>
          </a:p>
          <a:p>
            <a:r>
              <a:rPr lang="en-AU" baseline="0" dirty="0" smtClean="0">
                <a:solidFill>
                  <a:schemeClr val="tx1"/>
                </a:solidFill>
              </a:rPr>
              <a:t>DOMINO is a new dataset that has taken a very different approach to looking at administrative data. </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23</a:t>
            </a:fld>
            <a:endParaRPr lang="en-AU"/>
          </a:p>
        </p:txBody>
      </p:sp>
    </p:spTree>
    <p:extLst>
      <p:ext uri="{BB962C8B-B14F-4D97-AF65-F5344CB8AC3E}">
        <p14:creationId xmlns:p14="http://schemas.microsoft.com/office/powerpoint/2010/main" val="3180218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Historically, DSS have had a wealth of data, over multiple programs. Through years of programme changes, and new system creation, this data has become ‘siloed’. While this allows for an individual programme to have very detailed data, it is very hard to track customers across programs and services</a:t>
            </a:r>
            <a:r>
              <a:rPr lang="en-AU" sz="1200" kern="1200" baseline="0" dirty="0" smtClean="0">
                <a:solidFill>
                  <a:schemeClr val="tx1"/>
                </a:solidFill>
                <a:effectLst/>
                <a:latin typeface="+mn-lt"/>
                <a:ea typeface="+mn-ea"/>
                <a:cs typeface="+mn-cs"/>
              </a:rPr>
              <a:t> or </a:t>
            </a:r>
            <a:r>
              <a:rPr lang="en-AU" sz="1200" kern="1200" dirty="0" smtClean="0">
                <a:solidFill>
                  <a:schemeClr val="tx1"/>
                </a:solidFill>
                <a:effectLst/>
                <a:latin typeface="+mn-lt"/>
                <a:ea typeface="+mn-ea"/>
                <a:cs typeface="+mn-cs"/>
              </a:rPr>
              <a:t>through major life events and changes. Being able to do this would allow services to better assist in creating ‘lifetime wellbeing’. </a:t>
            </a:r>
          </a:p>
          <a:p>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24</a:t>
            </a:fld>
            <a:endParaRPr lang="en-AU" dirty="0"/>
          </a:p>
        </p:txBody>
      </p:sp>
    </p:spTree>
    <p:extLst>
      <p:ext uri="{BB962C8B-B14F-4D97-AF65-F5344CB8AC3E}">
        <p14:creationId xmlns:p14="http://schemas.microsoft.com/office/powerpoint/2010/main" val="2153672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DOMINO is not a single dataset, but instead, a DataMart – each table</a:t>
            </a:r>
            <a:r>
              <a:rPr lang="en-AU" sz="1200" kern="1200" baseline="0" dirty="0" smtClean="0">
                <a:solidFill>
                  <a:schemeClr val="tx1"/>
                </a:solidFill>
                <a:effectLst/>
                <a:latin typeface="+mn-lt"/>
                <a:ea typeface="+mn-ea"/>
                <a:cs typeface="+mn-cs"/>
              </a:rPr>
              <a:t> similar to a domino ‘piece’, made to be linked to other pieces.</a:t>
            </a:r>
          </a:p>
          <a:p>
            <a:pPr marL="228600" indent="-228600">
              <a:buFont typeface="+mj-lt"/>
              <a:buAutoNum type="arabicPeriod"/>
            </a:pPr>
            <a:r>
              <a:rPr lang="en-AU" sz="1200" dirty="0" smtClean="0">
                <a:solidFill>
                  <a:schemeClr val="tx1"/>
                </a:solidFill>
              </a:rPr>
              <a:t>The event-based structure tracks changes in individuals circumstances over time and interactions with Social Security Payments and DSS managed programs.</a:t>
            </a:r>
          </a:p>
          <a:p>
            <a:pPr marL="228600" indent="-228600">
              <a:buFont typeface="+mj-lt"/>
              <a:buAutoNum type="arabicPeriod"/>
            </a:pPr>
            <a:r>
              <a:rPr lang="en-AU" sz="1200" dirty="0" smtClean="0">
                <a:solidFill>
                  <a:schemeClr val="tx1"/>
                </a:solidFill>
              </a:rPr>
              <a:t>This enables tracking of individual customers as they interact with DSS longitudinally throughout their life course.</a:t>
            </a:r>
            <a:r>
              <a:rPr lang="en-AU" sz="1200" baseline="0" dirty="0" smtClean="0">
                <a:solidFill>
                  <a:schemeClr val="tx1"/>
                </a:solidFill>
              </a:rPr>
              <a:t> </a:t>
            </a:r>
            <a:r>
              <a:rPr lang="en-AU" baseline="0" dirty="0" smtClean="0">
                <a:solidFill>
                  <a:schemeClr val="tx1"/>
                </a:solidFill>
              </a:rPr>
              <a:t>All individual records are de-identified but the longitudinal nature of the data is retained.</a:t>
            </a:r>
            <a:endParaRPr lang="en-AU" dirty="0" smtClean="0">
              <a:solidFill>
                <a:schemeClr val="tx1"/>
              </a:solidFill>
            </a:endParaRPr>
          </a:p>
          <a:p>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25</a:t>
            </a:fld>
            <a:endParaRPr lang="en-AU" dirty="0"/>
          </a:p>
        </p:txBody>
      </p:sp>
    </p:spTree>
    <p:extLst>
      <p:ext uri="{BB962C8B-B14F-4D97-AF65-F5344CB8AC3E}">
        <p14:creationId xmlns:p14="http://schemas.microsoft.com/office/powerpoint/2010/main" val="743612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rgbClr val="FF0000"/>
                </a:solidFill>
                <a:effectLst/>
                <a:latin typeface="+mn-lt"/>
                <a:ea typeface="+mn-ea"/>
                <a:cs typeface="+mn-cs"/>
              </a:rPr>
              <a:t>** QUERY: Is this slide</a:t>
            </a:r>
            <a:r>
              <a:rPr lang="en-AU" sz="1200" kern="1200" baseline="0" dirty="0" smtClean="0">
                <a:solidFill>
                  <a:srgbClr val="FF0000"/>
                </a:solidFill>
                <a:effectLst/>
                <a:latin typeface="+mn-lt"/>
                <a:ea typeface="+mn-ea"/>
                <a:cs typeface="+mn-cs"/>
              </a:rPr>
              <a:t> acceptable to use for this presentation, regarding PIC/data security, etc? If not, delete this slide altogether.</a:t>
            </a:r>
            <a:endParaRPr lang="en-AU" sz="1200" kern="1200" dirty="0" smtClean="0">
              <a:solidFill>
                <a:srgbClr val="FF0000"/>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The</a:t>
            </a:r>
            <a:r>
              <a:rPr lang="en-AU" sz="1200" kern="1200" baseline="0" dirty="0" smtClean="0">
                <a:solidFill>
                  <a:schemeClr val="tx1"/>
                </a:solidFill>
                <a:effectLst/>
                <a:latin typeface="+mn-lt"/>
                <a:ea typeface="+mn-ea"/>
                <a:cs typeface="+mn-cs"/>
              </a:rPr>
              <a:t> new approach of looking at all events, rather than counting customers at a single point in time provides a new way of viewing data.</a:t>
            </a:r>
          </a:p>
          <a:p>
            <a:pPr lvl="0"/>
            <a:r>
              <a:rPr lang="en-AU" sz="1200" kern="1200" baseline="0" dirty="0" smtClean="0">
                <a:solidFill>
                  <a:schemeClr val="tx1"/>
                </a:solidFill>
                <a:effectLst/>
                <a:latin typeface="+mn-lt"/>
                <a:ea typeface="+mn-ea"/>
                <a:cs typeface="+mn-cs"/>
              </a:rPr>
              <a:t>The chart above shows Youth Allowance (other) mapped on two distinct lines.</a:t>
            </a: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The RED line is historically how we view data, based on quarterly snapshots.  While it shows peaks and troughs in payment, it doesn’t have the dramatic picture of how long each peak lasts.</a:t>
            </a:r>
          </a:p>
          <a:p>
            <a:pPr marL="171450" lvl="0" indent="-171450">
              <a:buFont typeface="Arial" panose="020B0604020202020204" pitchFamily="34" charset="0"/>
              <a:buChar char="•"/>
            </a:pPr>
            <a:r>
              <a:rPr lang="en-AU" sz="1200" kern="1200" baseline="0" dirty="0" smtClean="0">
                <a:solidFill>
                  <a:schemeClr val="tx1"/>
                </a:solidFill>
                <a:effectLst/>
                <a:latin typeface="+mn-lt"/>
                <a:ea typeface="+mn-ea"/>
                <a:cs typeface="+mn-cs"/>
              </a:rPr>
              <a:t>The BLUE line is using DOMINO and daily events.  This line roughly follows the quarterly snapshot, but provides a much more detailed story of how the population changes over time.  </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26</a:t>
            </a:fld>
            <a:endParaRPr lang="en-AU" dirty="0"/>
          </a:p>
        </p:txBody>
      </p:sp>
    </p:spTree>
    <p:extLst>
      <p:ext uri="{BB962C8B-B14F-4D97-AF65-F5344CB8AC3E}">
        <p14:creationId xmlns:p14="http://schemas.microsoft.com/office/powerpoint/2010/main" val="1334117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DOMINO is also</a:t>
            </a:r>
            <a:r>
              <a:rPr lang="en-AU" baseline="0" dirty="0" smtClean="0"/>
              <a:t> </a:t>
            </a:r>
            <a:r>
              <a:rPr lang="en-AU" dirty="0" smtClean="0"/>
              <a:t>in the secure</a:t>
            </a:r>
            <a:r>
              <a:rPr lang="en-AU" baseline="0" dirty="0" smtClean="0"/>
              <a:t> enclave with the PIA data. Due to the complexity of the data, it is only available to researchers with advanced analytics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DOMINO has been designed to enable data linkage projects. If this is of interest to you, please come and see me in the break or email in after the session. </a:t>
            </a:r>
          </a:p>
        </p:txBody>
      </p:sp>
      <p:sp>
        <p:nvSpPr>
          <p:cNvPr id="4" name="Slide Number Placeholder 3"/>
          <p:cNvSpPr>
            <a:spLocks noGrp="1"/>
          </p:cNvSpPr>
          <p:nvPr>
            <p:ph type="sldNum" sz="quarter" idx="10"/>
          </p:nvPr>
        </p:nvSpPr>
        <p:spPr/>
        <p:txBody>
          <a:bodyPr/>
          <a:lstStyle/>
          <a:p>
            <a:fld id="{CE4F91A0-5B0B-4321-B2CD-795B1F6DDCB2}" type="slidenum">
              <a:rPr lang="en-AU" smtClean="0"/>
              <a:t>27</a:t>
            </a:fld>
            <a:endParaRPr lang="en-AU" dirty="0"/>
          </a:p>
        </p:txBody>
      </p:sp>
    </p:spTree>
    <p:extLst>
      <p:ext uri="{BB962C8B-B14F-4D97-AF65-F5344CB8AC3E}">
        <p14:creationId xmlns:p14="http://schemas.microsoft.com/office/powerpoint/2010/main" val="3511542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tx1"/>
                </a:solidFill>
              </a:rPr>
              <a:t>We</a:t>
            </a:r>
            <a:r>
              <a:rPr lang="en-AU" baseline="0" dirty="0" smtClean="0">
                <a:solidFill>
                  <a:schemeClr val="tx1"/>
                </a:solidFill>
              </a:rPr>
              <a:t> also have a service where individual queries can be answered.</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28</a:t>
            </a:fld>
            <a:endParaRPr lang="en-AU" dirty="0"/>
          </a:p>
        </p:txBody>
      </p:sp>
    </p:spTree>
    <p:extLst>
      <p:ext uri="{BB962C8B-B14F-4D97-AF65-F5344CB8AC3E}">
        <p14:creationId xmlns:p14="http://schemas.microsoft.com/office/powerpoint/2010/main" val="2035497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This service is available for data queries that you haven’t been able to address through the other data access points.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In this case, applications can be made for counts of recipients under particular circumstances or conditions. These applications might be with respect to payment data, program data or settlement services. This service is not able to process in-depth research requests but is as a service to provide simple data queries. Please keep in mind, these queries may take time to respond to. </a:t>
            </a:r>
          </a:p>
        </p:txBody>
      </p:sp>
      <p:sp>
        <p:nvSpPr>
          <p:cNvPr id="4" name="Slide Number Placeholder 3"/>
          <p:cNvSpPr>
            <a:spLocks noGrp="1"/>
          </p:cNvSpPr>
          <p:nvPr>
            <p:ph type="sldNum" sz="quarter" idx="10"/>
          </p:nvPr>
        </p:nvSpPr>
        <p:spPr/>
        <p:txBody>
          <a:bodyPr/>
          <a:lstStyle/>
          <a:p>
            <a:fld id="{CE4F91A0-5B0B-4321-B2CD-795B1F6DDCB2}" type="slidenum">
              <a:rPr lang="en-AU" smtClean="0"/>
              <a:t>29</a:t>
            </a:fld>
            <a:endParaRPr lang="en-AU" dirty="0"/>
          </a:p>
        </p:txBody>
      </p:sp>
    </p:spTree>
    <p:extLst>
      <p:ext uri="{BB962C8B-B14F-4D97-AF65-F5344CB8AC3E}">
        <p14:creationId xmlns:p14="http://schemas.microsoft.com/office/powerpoint/2010/main" val="52912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I will cover</a:t>
            </a:r>
            <a:r>
              <a:rPr lang="en-AU" sz="1200" baseline="0" dirty="0" smtClean="0">
                <a:solidFill>
                  <a:schemeClr val="tx1"/>
                </a:solidFill>
                <a:latin typeface="Times New Roman" panose="02020603050405020304" pitchFamily="18" charset="0"/>
                <a:cs typeface="Times New Roman" panose="02020603050405020304" pitchFamily="18" charset="0"/>
              </a:rPr>
              <a:t> these five avenues of information that are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solidFill>
                  <a:schemeClr val="tx1"/>
                </a:solidFill>
                <a:latin typeface="Times New Roman" panose="02020603050405020304" pitchFamily="18" charset="0"/>
                <a:cs typeface="Times New Roman" panose="02020603050405020304" pitchFamily="18" charset="0"/>
              </a:rPr>
              <a:t>Quarterly Statistical Reports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solidFill>
                  <a:schemeClr val="tx1"/>
                </a:solidFill>
                <a:latin typeface="Times New Roman" panose="02020603050405020304" pitchFamily="18" charset="0"/>
                <a:cs typeface="Times New Roman" panose="02020603050405020304" pitchFamily="18" charset="0"/>
              </a:rPr>
              <a:t>Longitudinal Survey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solidFill>
                  <a:schemeClr val="tx1"/>
                </a:solidFill>
                <a:latin typeface="Times New Roman" panose="02020603050405020304" pitchFamily="18" charset="0"/>
                <a:cs typeface="Times New Roman" panose="02020603050405020304" pitchFamily="18" charset="0"/>
              </a:rPr>
              <a:t>Priority Investment Approach Data, or PIA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solidFill>
                  <a:schemeClr val="tx1"/>
                </a:solidFill>
                <a:latin typeface="Times New Roman" panose="02020603050405020304" pitchFamily="18" charset="0"/>
                <a:cs typeface="Times New Roman" panose="02020603050405020304" pitchFamily="18" charset="0"/>
              </a:rPr>
              <a:t>DOMINO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dirty="0" smtClean="0">
                <a:solidFill>
                  <a:schemeClr val="tx1"/>
                </a:solidFill>
                <a:latin typeface="Times New Roman" panose="02020603050405020304" pitchFamily="18" charset="0"/>
                <a:cs typeface="Times New Roman" panose="02020603050405020304" pitchFamily="18" charset="0"/>
              </a:rPr>
              <a:t>Data Requests</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3</a:t>
            </a:fld>
            <a:endParaRPr lang="en-AU" dirty="0"/>
          </a:p>
        </p:txBody>
      </p:sp>
    </p:spTree>
    <p:extLst>
      <p:ext uri="{BB962C8B-B14F-4D97-AF65-F5344CB8AC3E}">
        <p14:creationId xmlns:p14="http://schemas.microsoft.com/office/powerpoint/2010/main" val="2375490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This</a:t>
            </a:r>
            <a:r>
              <a:rPr lang="en-AU" sz="1200" baseline="0" dirty="0" smtClean="0">
                <a:solidFill>
                  <a:schemeClr val="tx1"/>
                </a:solidFill>
                <a:latin typeface="Times New Roman" panose="02020603050405020304" pitchFamily="18" charset="0"/>
                <a:cs typeface="Times New Roman" panose="02020603050405020304" pitchFamily="18" charset="0"/>
              </a:rPr>
              <a:t> was a brief (whirlwind) introduction to a range of data services we have at DSS.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smtClean="0">
                <a:solidFill>
                  <a:schemeClr val="tx1"/>
                </a:solidFill>
              </a:rPr>
              <a:t>PIA data in TableBuilder is the most accessible</a:t>
            </a:r>
            <a:r>
              <a:rPr lang="en-AU" b="0" i="0" baseline="0" dirty="0" smtClean="0">
                <a:solidFill>
                  <a:schemeClr val="tx1"/>
                </a:solidFill>
              </a:rPr>
              <a:t> data resource where you are able to seek answers to your specific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smtClean="0">
                <a:solidFill>
                  <a:schemeClr val="tx1"/>
                </a:solidFill>
              </a:rPr>
              <a:t>The</a:t>
            </a:r>
            <a:r>
              <a:rPr lang="en-AU" b="0" i="0" baseline="0" dirty="0" smtClean="0">
                <a:solidFill>
                  <a:schemeClr val="tx1"/>
                </a:solidFill>
              </a:rPr>
              <a:t> following session will provide a demonstration on how to use TableBuilder, including some of the features and formatting options, using a number of research questions as examples. This session runs for approximately 15-20 minutes. </a:t>
            </a:r>
            <a:endParaRPr lang="en-AU" b="0" i="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30</a:t>
            </a:fld>
            <a:endParaRPr lang="en-AU" dirty="0"/>
          </a:p>
        </p:txBody>
      </p:sp>
    </p:spTree>
    <p:extLst>
      <p:ext uri="{BB962C8B-B14F-4D97-AF65-F5344CB8AC3E}">
        <p14:creationId xmlns:p14="http://schemas.microsoft.com/office/powerpoint/2010/main" val="3168072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tx1"/>
                </a:solidFill>
              </a:rPr>
              <a:t>At this point, are there any</a:t>
            </a:r>
            <a:r>
              <a:rPr lang="en-AU" baseline="0" dirty="0" smtClean="0">
                <a:solidFill>
                  <a:schemeClr val="tx1"/>
                </a:solidFill>
              </a:rPr>
              <a:t> questions from this session?</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31</a:t>
            </a:fld>
            <a:endParaRPr lang="en-AU" dirty="0"/>
          </a:p>
        </p:txBody>
      </p:sp>
    </p:spTree>
    <p:extLst>
      <p:ext uri="{BB962C8B-B14F-4D97-AF65-F5344CB8AC3E}">
        <p14:creationId xmlns:p14="http://schemas.microsoft.com/office/powerpoint/2010/main" val="1089047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tx1"/>
                </a:solidFill>
              </a:rPr>
              <a:t>The quarterly statistical reports</a:t>
            </a:r>
            <a:r>
              <a:rPr lang="en-AU" baseline="0" dirty="0" smtClean="0">
                <a:solidFill>
                  <a:schemeClr val="tx1"/>
                </a:solidFill>
              </a:rPr>
              <a:t> are</a:t>
            </a:r>
            <a:r>
              <a:rPr lang="en-AU" dirty="0" smtClean="0">
                <a:solidFill>
                  <a:schemeClr val="tx1"/>
                </a:solidFill>
              </a:rPr>
              <a:t> the first point you might go to for general information.</a:t>
            </a:r>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4</a:t>
            </a:fld>
            <a:endParaRPr lang="en-AU" dirty="0"/>
          </a:p>
        </p:txBody>
      </p:sp>
    </p:spTree>
    <p:extLst>
      <p:ext uri="{BB962C8B-B14F-4D97-AF65-F5344CB8AC3E}">
        <p14:creationId xmlns:p14="http://schemas.microsoft.com/office/powerpoint/2010/main" val="575442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tx1"/>
                </a:solidFill>
              </a:rPr>
              <a:t>Data.Gov holds a large amount of publicly released data</a:t>
            </a:r>
            <a:r>
              <a:rPr lang="en-AU" baseline="0" dirty="0" smtClean="0">
                <a:solidFill>
                  <a:schemeClr val="tx1"/>
                </a:solidFill>
              </a:rPr>
              <a:t> across all government agencies.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To find the data we have available on Data.Gov, please search</a:t>
            </a:r>
            <a:r>
              <a:rPr lang="en-AU" baseline="0" dirty="0" smtClean="0">
                <a:solidFill>
                  <a:schemeClr val="tx1"/>
                </a:solidFill>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baseline="0" dirty="0" smtClean="0">
                <a:solidFill>
                  <a:schemeClr val="tx1"/>
                </a:solidFill>
              </a:rPr>
              <a:t>Organisations for ‘Department of Social Services’</a:t>
            </a:r>
          </a:p>
          <a:p>
            <a:r>
              <a:rPr lang="en-AU" baseline="0" dirty="0" smtClean="0">
                <a:solidFill>
                  <a:schemeClr val="tx1"/>
                </a:solidFill>
              </a:rPr>
              <a:t>When you have come to the DSS page you will be able to scroll down and see the 21 datasets held there.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One of these is the </a:t>
            </a:r>
            <a:r>
              <a:rPr lang="en-AU" dirty="0" smtClean="0">
                <a:solidFill>
                  <a:schemeClr val="tx1"/>
                </a:solidFill>
              </a:rPr>
              <a:t>Payment Demographic Data. This dataset presents information</a:t>
            </a:r>
            <a:r>
              <a:rPr lang="en-AU" baseline="0" dirty="0" smtClean="0">
                <a:solidFill>
                  <a:schemeClr val="tx1"/>
                </a:solidFill>
              </a:rPr>
              <a:t> about people on a range of benefits.</a:t>
            </a:r>
          </a:p>
          <a:p>
            <a:endParaRPr lang="en-AU" dirty="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5</a:t>
            </a:fld>
            <a:endParaRPr lang="en-AU" dirty="0"/>
          </a:p>
        </p:txBody>
      </p:sp>
    </p:spTree>
    <p:extLst>
      <p:ext uri="{BB962C8B-B14F-4D97-AF65-F5344CB8AC3E}">
        <p14:creationId xmlns:p14="http://schemas.microsoft.com/office/powerpoint/2010/main" val="408414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tx1"/>
                </a:solidFill>
              </a:rPr>
              <a:t>The reports allow you to view the number of people</a:t>
            </a:r>
            <a:r>
              <a:rPr lang="en-AU" baseline="0" dirty="0" smtClean="0">
                <a:solidFill>
                  <a:schemeClr val="tx1"/>
                </a:solidFill>
              </a:rPr>
              <a:t> receiving a benefit in that particular quarter. You can </a:t>
            </a:r>
            <a:r>
              <a:rPr lang="en-AU" dirty="0" smtClean="0">
                <a:solidFill>
                  <a:schemeClr val="tx1"/>
                </a:solidFill>
              </a:rPr>
              <a:t>look at a number of factors such as age, gender, language, country of birth and you</a:t>
            </a:r>
            <a:r>
              <a:rPr lang="en-AU" baseline="0" dirty="0" smtClean="0">
                <a:solidFill>
                  <a:schemeClr val="tx1"/>
                </a:solidFill>
              </a:rPr>
              <a:t> can see this </a:t>
            </a:r>
            <a:r>
              <a:rPr lang="en-AU" dirty="0" smtClean="0">
                <a:solidFill>
                  <a:schemeClr val="tx1"/>
                </a:solidFill>
              </a:rPr>
              <a:t>by location. </a:t>
            </a:r>
            <a:endParaRPr lang="en-AU" baseline="0" dirty="0" smtClean="0">
              <a:solidFill>
                <a:schemeClr val="tx1"/>
              </a:solidFill>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6</a:t>
            </a:fld>
            <a:endParaRPr lang="en-AU" dirty="0"/>
          </a:p>
        </p:txBody>
      </p:sp>
    </p:spTree>
    <p:extLst>
      <p:ext uri="{BB962C8B-B14F-4D97-AF65-F5344CB8AC3E}">
        <p14:creationId xmlns:p14="http://schemas.microsoft.com/office/powerpoint/2010/main" val="131001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Longitudinal data is quite different to the administrative data normally made available by a government department.</a:t>
            </a:r>
            <a:r>
              <a:rPr lang="en-AU" sz="1200" kern="1200" baseline="0" dirty="0" smtClean="0">
                <a:solidFill>
                  <a:schemeClr val="tx1"/>
                </a:solidFill>
                <a:effectLst/>
                <a:latin typeface="+mn-lt"/>
                <a:ea typeface="+mn-ea"/>
                <a:cs typeface="+mn-cs"/>
              </a:rPr>
              <a:t> With longitudinal data, </a:t>
            </a:r>
            <a:r>
              <a:rPr lang="en-AU" sz="1200" kern="1200" dirty="0" smtClean="0">
                <a:solidFill>
                  <a:schemeClr val="tx1"/>
                </a:solidFill>
                <a:effectLst/>
                <a:latin typeface="+mn-lt"/>
                <a:ea typeface="+mn-ea"/>
                <a:cs typeface="+mn-cs"/>
              </a:rPr>
              <a:t>information is collected from the same individuals repeatedly over time. This means that </a:t>
            </a:r>
            <a:r>
              <a:rPr lang="en-AU" sz="1200" kern="1200" baseline="0" dirty="0" smtClean="0">
                <a:solidFill>
                  <a:schemeClr val="tx1"/>
                </a:solidFill>
                <a:effectLst/>
                <a:latin typeface="+mn-lt"/>
                <a:ea typeface="+mn-ea"/>
                <a:cs typeface="+mn-cs"/>
              </a:rPr>
              <a:t>we are </a:t>
            </a:r>
            <a:r>
              <a:rPr lang="en-AU" sz="1200" kern="1200" dirty="0" smtClean="0">
                <a:solidFill>
                  <a:schemeClr val="tx1"/>
                </a:solidFill>
                <a:effectLst/>
                <a:latin typeface="+mn-lt"/>
                <a:ea typeface="+mn-ea"/>
                <a:cs typeface="+mn-cs"/>
              </a:rPr>
              <a:t>able to see how actions and events can affect outcomes over time.</a:t>
            </a: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E4F91A0-5B0B-4321-B2CD-795B1F6DDCB2}" type="slidenum">
              <a:rPr lang="en-AU" smtClean="0"/>
              <a:t>7</a:t>
            </a:fld>
            <a:endParaRPr lang="en-AU" dirty="0"/>
          </a:p>
        </p:txBody>
      </p:sp>
    </p:spTree>
    <p:extLst>
      <p:ext uri="{BB962C8B-B14F-4D97-AF65-F5344CB8AC3E}">
        <p14:creationId xmlns:p14="http://schemas.microsoft.com/office/powerpoint/2010/main" val="387017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tx1"/>
                </a:solidFill>
                <a:latin typeface="Times New Roman" panose="02020603050405020304" pitchFamily="18" charset="0"/>
                <a:cs typeface="Times New Roman" panose="02020603050405020304" pitchFamily="18" charset="0"/>
              </a:rPr>
              <a:t>Through the National Centre for Longitudinal Data,</a:t>
            </a:r>
            <a:r>
              <a:rPr lang="en-AU" sz="1200" baseline="0" dirty="0" smtClean="0">
                <a:solidFill>
                  <a:schemeClr val="tx1"/>
                </a:solidFill>
                <a:latin typeface="Times New Roman" panose="02020603050405020304" pitchFamily="18" charset="0"/>
                <a:cs typeface="Times New Roman" panose="02020603050405020304" pitchFamily="18" charset="0"/>
              </a:rPr>
              <a:t> or NCLD, </a:t>
            </a:r>
            <a:r>
              <a:rPr lang="en-AU" sz="1200" dirty="0" smtClean="0">
                <a:solidFill>
                  <a:schemeClr val="tx1"/>
                </a:solidFill>
                <a:latin typeface="Times New Roman" panose="02020603050405020304" pitchFamily="18" charset="0"/>
                <a:cs typeface="Times New Roman" panose="02020603050405020304" pitchFamily="18" charset="0"/>
              </a:rPr>
              <a:t>DSS runs four distinct longitudinal research studies each with a different sample population and different purpose.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solidFill>
                  <a:schemeClr val="tx1"/>
                </a:solidFill>
                <a:latin typeface="Times New Roman" panose="02020603050405020304" pitchFamily="18" charset="0"/>
                <a:cs typeface="Times New Roman" panose="02020603050405020304" pitchFamily="18" charset="0"/>
              </a:rPr>
              <a:t>These interviews are run every year or every second year and often take approximately two hours. These participants are voluntarily providing their time and information each time. The interviews ask about a range of topics that include quite personal experiences and opinions.</a:t>
            </a:r>
          </a:p>
        </p:txBody>
      </p:sp>
      <p:sp>
        <p:nvSpPr>
          <p:cNvPr id="4" name="Slide Number Placeholder 3"/>
          <p:cNvSpPr>
            <a:spLocks noGrp="1"/>
          </p:cNvSpPr>
          <p:nvPr>
            <p:ph type="sldNum" sz="quarter" idx="10"/>
          </p:nvPr>
        </p:nvSpPr>
        <p:spPr/>
        <p:txBody>
          <a:bodyPr/>
          <a:lstStyle/>
          <a:p>
            <a:fld id="{CE4F91A0-5B0B-4321-B2CD-795B1F6DDCB2}" type="slidenum">
              <a:rPr lang="en-AU" smtClean="0"/>
              <a:t>8</a:t>
            </a:fld>
            <a:endParaRPr lang="en-AU" dirty="0"/>
          </a:p>
        </p:txBody>
      </p:sp>
    </p:spTree>
    <p:extLst>
      <p:ext uri="{BB962C8B-B14F-4D97-AF65-F5344CB8AC3E}">
        <p14:creationId xmlns:p14="http://schemas.microsoft.com/office/powerpoint/2010/main" val="81838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tx1"/>
                </a:solidFill>
              </a:rPr>
              <a:t>To give you an idea of the geographical areas these studies cover, let’s look at the </a:t>
            </a:r>
            <a:r>
              <a:rPr lang="en-AU" baseline="0" dirty="0" smtClean="0">
                <a:solidFill>
                  <a:schemeClr val="tx1"/>
                </a:solidFill>
              </a:rPr>
              <a:t>distribution of each.</a:t>
            </a:r>
          </a:p>
          <a:p>
            <a:endParaRPr lang="en-AU" baseline="0" dirty="0" smtClean="0">
              <a:solidFill>
                <a:schemeClr val="tx1"/>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1200" dirty="0" smtClean="0">
                <a:solidFill>
                  <a:schemeClr val="tx1"/>
                </a:solidFill>
                <a:latin typeface="Times New Roman" panose="02020603050405020304" pitchFamily="18" charset="0"/>
                <a:cs typeface="Times New Roman" panose="02020603050405020304" pitchFamily="18" charset="0"/>
              </a:rPr>
              <a:t>You can find information on each of these studies on the NCLD</a:t>
            </a:r>
            <a:r>
              <a:rPr lang="en-AU" sz="1200" baseline="0" dirty="0" smtClean="0">
                <a:solidFill>
                  <a:schemeClr val="tx1"/>
                </a:solidFill>
                <a:latin typeface="Times New Roman" panose="02020603050405020304" pitchFamily="18" charset="0"/>
                <a:cs typeface="Times New Roman" panose="02020603050405020304" pitchFamily="18" charset="0"/>
              </a:rPr>
              <a:t> website. You will also find the reports that publish data from the studies, fact sheets and a link to where you can access the data. </a:t>
            </a:r>
            <a:r>
              <a:rPr lang="en-AU" sz="1200" dirty="0" smtClean="0">
                <a:solidFill>
                  <a:schemeClr val="tx1"/>
                </a:solidFill>
                <a:latin typeface="Times New Roman" panose="02020603050405020304" pitchFamily="18" charset="0"/>
                <a:cs typeface="Times New Roman" panose="02020603050405020304" pitchFamily="18" charset="0"/>
              </a:rPr>
              <a:t>I have a copy of the fact</a:t>
            </a:r>
            <a:r>
              <a:rPr lang="en-AU" sz="1200" baseline="0" dirty="0" smtClean="0">
                <a:solidFill>
                  <a:schemeClr val="tx1"/>
                </a:solidFill>
                <a:latin typeface="Times New Roman" panose="02020603050405020304" pitchFamily="18" charset="0"/>
                <a:cs typeface="Times New Roman" panose="02020603050405020304" pitchFamily="18" charset="0"/>
              </a:rPr>
              <a:t> sheets here for you to have a look at. </a:t>
            </a:r>
            <a:endParaRPr lang="en-AU" dirty="0" smtClean="0">
              <a:solidFill>
                <a:schemeClr val="tx1"/>
              </a:solidFill>
            </a:endParaRPr>
          </a:p>
          <a:p>
            <a:endParaRPr lang="en-AU"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F91A0-5B0B-4321-B2CD-795B1F6DD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4773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79268" y="3429000"/>
            <a:ext cx="6120000" cy="1081383"/>
          </a:xfrm>
        </p:spPr>
        <p:txBody>
          <a:bodyPr anchor="t" anchorCtr="0"/>
          <a:lstStyle>
            <a:lvl1pPr>
              <a:lnSpc>
                <a:spcPct val="80000"/>
              </a:lnSpc>
              <a:defRPr sz="4400">
                <a:solidFill>
                  <a:schemeClr val="bg1"/>
                </a:solidFill>
              </a:defRPr>
            </a:lvl1pPr>
          </a:lstStyle>
          <a:p>
            <a:r>
              <a:rPr lang="en-US" dirty="0" smtClean="0"/>
              <a:t>Click to add presentation title</a:t>
            </a:r>
            <a:endParaRPr lang="en-AU" dirty="0"/>
          </a:p>
        </p:txBody>
      </p:sp>
      <p:sp>
        <p:nvSpPr>
          <p:cNvPr id="3" name="Subtitle 2"/>
          <p:cNvSpPr>
            <a:spLocks noGrp="1"/>
          </p:cNvSpPr>
          <p:nvPr>
            <p:ph type="subTitle" idx="1" hasCustomPrompt="1"/>
          </p:nvPr>
        </p:nvSpPr>
        <p:spPr>
          <a:xfrm>
            <a:off x="579268" y="4562388"/>
            <a:ext cx="6120000" cy="1080000"/>
          </a:xfrm>
        </p:spPr>
        <p:txBody>
          <a:bodyPr/>
          <a:lstStyle>
            <a:lvl1pPr marL="0" indent="0" algn="l">
              <a:lnSpc>
                <a:spcPct val="100000"/>
              </a:lnSpc>
              <a:spcBef>
                <a:spcPts val="0"/>
              </a:spcBef>
              <a:buNone/>
              <a:defRPr sz="16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AU" dirty="0"/>
          </a:p>
        </p:txBody>
      </p:sp>
    </p:spTree>
    <p:extLst>
      <p:ext uri="{BB962C8B-B14F-4D97-AF65-F5344CB8AC3E}">
        <p14:creationId xmlns:p14="http://schemas.microsoft.com/office/powerpoint/2010/main" val="217584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dirty="0"/>
          </a:p>
        </p:txBody>
      </p:sp>
      <p:sp>
        <p:nvSpPr>
          <p:cNvPr id="4" name="Date Placeholder 3"/>
          <p:cNvSpPr>
            <a:spLocks noGrp="1"/>
          </p:cNvSpPr>
          <p:nvPr>
            <p:ph type="dt" sz="half" idx="10"/>
          </p:nvPr>
        </p:nvSpPr>
        <p:spPr/>
        <p:txBody>
          <a:bodyPr/>
          <a:lstStyle/>
          <a:p>
            <a:fld id="{95A2D144-12CD-414A-9CF4-09B0361B760B}" type="datetime1">
              <a:rPr lang="en-AU" smtClean="0"/>
              <a:t>16/03/2018</a:t>
            </a:fld>
            <a:endParaRPr lang="en-AU" dirty="0"/>
          </a:p>
        </p:txBody>
      </p:sp>
      <p:sp>
        <p:nvSpPr>
          <p:cNvPr id="5" name="Footer Placeholder 4"/>
          <p:cNvSpPr>
            <a:spLocks noGrp="1"/>
          </p:cNvSpPr>
          <p:nvPr>
            <p:ph type="ftr" sz="quarter" idx="11"/>
          </p:nvPr>
        </p:nvSpPr>
        <p:spPr/>
        <p:txBody>
          <a:body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9" name="Picture Placeholder 8"/>
          <p:cNvSpPr>
            <a:spLocks noGrp="1"/>
          </p:cNvSpPr>
          <p:nvPr>
            <p:ph type="pic" sz="quarter" idx="14"/>
          </p:nvPr>
        </p:nvSpPr>
        <p:spPr>
          <a:xfrm>
            <a:off x="585926" y="1529176"/>
            <a:ext cx="7974000" cy="4348096"/>
          </a:xfrm>
          <a:solidFill>
            <a:srgbClr val="B1E4E3"/>
          </a:solidFill>
        </p:spPr>
        <p:txBody>
          <a:bodyPr/>
          <a:lstStyle>
            <a:lvl1pPr>
              <a:defRPr/>
            </a:lvl1pPr>
          </a:lstStyle>
          <a:p>
            <a:r>
              <a:rPr lang="en-US" dirty="0" smtClean="0"/>
              <a:t>Click icon to add picture</a:t>
            </a:r>
            <a:endParaRPr lang="en-AU" dirty="0"/>
          </a:p>
        </p:txBody>
      </p:sp>
    </p:spTree>
    <p:extLst>
      <p:ext uri="{BB962C8B-B14F-4D97-AF65-F5344CB8AC3E}">
        <p14:creationId xmlns:p14="http://schemas.microsoft.com/office/powerpoint/2010/main" val="40385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BADDA43-6B76-4F43-8966-B944363D2BF7}" type="datetime1">
              <a:rPr lang="en-AU" smtClean="0"/>
              <a:t>16/03/2018</a:t>
            </a:fld>
            <a:endParaRPr lang="en-AU" dirty="0"/>
          </a:p>
        </p:txBody>
      </p:sp>
      <p:sp>
        <p:nvSpPr>
          <p:cNvPr id="4" name="Footer Placeholder 3"/>
          <p:cNvSpPr>
            <a:spLocks noGrp="1"/>
          </p:cNvSpPr>
          <p:nvPr>
            <p:ph type="ftr" sz="quarter" idx="11"/>
          </p:nvPr>
        </p:nvSpPr>
        <p:spPr/>
        <p:txBody>
          <a:bodyPr/>
          <a:lstStyle/>
          <a:p>
            <a:r>
              <a:rPr lang="en-GB" dirty="0" smtClean="0"/>
              <a:t>Insert presentation title in footer</a:t>
            </a:r>
            <a:endParaRPr lang="en-AU" dirty="0"/>
          </a:p>
        </p:txBody>
      </p:sp>
      <p:sp>
        <p:nvSpPr>
          <p:cNvPr id="5" name="Slide Number Placeholder 4"/>
          <p:cNvSpPr>
            <a:spLocks noGrp="1"/>
          </p:cNvSpPr>
          <p:nvPr>
            <p:ph type="sldNum" sz="quarter" idx="12"/>
          </p:nvPr>
        </p:nvSpPr>
        <p:spPr/>
        <p:txBody>
          <a:bodyPr/>
          <a:lstStyle/>
          <a:p>
            <a:fld id="{EF10AA22-7383-4F49-87C9-FE0A84CB7966}" type="slidenum">
              <a:rPr lang="en-AU" smtClean="0"/>
              <a:t>‹#›</a:t>
            </a:fld>
            <a:endParaRPr lang="en-AU" dirty="0"/>
          </a:p>
        </p:txBody>
      </p:sp>
    </p:spTree>
    <p:extLst>
      <p:ext uri="{BB962C8B-B14F-4D97-AF65-F5344CB8AC3E}">
        <p14:creationId xmlns:p14="http://schemas.microsoft.com/office/powerpoint/2010/main" val="3630083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21242855-3E19-4B56-9B63-C1E593F9A15F}" type="datetime1">
              <a:rPr lang="en-AU" smtClean="0"/>
              <a:pPr/>
              <a:t>16/03/2018</a:t>
            </a:fld>
            <a:endParaRPr lang="en-AU" dirty="0"/>
          </a:p>
        </p:txBody>
      </p:sp>
      <p:sp>
        <p:nvSpPr>
          <p:cNvPr id="3" name="Footer Placeholder 2"/>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487535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79268" y="3987307"/>
            <a:ext cx="6120000" cy="2160000"/>
          </a:xfrm>
        </p:spPr>
        <p:txBody>
          <a:bodyPr anchor="t" anchorCtr="0"/>
          <a:lstStyle>
            <a:lvl1pPr>
              <a:lnSpc>
                <a:spcPct val="80000"/>
              </a:lnSpc>
              <a:defRPr sz="4400">
                <a:solidFill>
                  <a:schemeClr val="tx1"/>
                </a:solidFill>
              </a:defRPr>
            </a:lvl1pPr>
          </a:lstStyle>
          <a:p>
            <a:r>
              <a:rPr lang="en-US" dirty="0" smtClean="0"/>
              <a:t>Click to add section 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416AD5A6-884D-4BBA-9C04-1299DB54BBE1}" type="datetime1">
              <a:rPr lang="en-AU" smtClean="0"/>
              <a:t>16/03/2018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260911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cxnSp>
        <p:nvCxnSpPr>
          <p:cNvPr id="9" name="Straight Connector 8"/>
          <p:cNvCxnSpPr/>
          <p:nvPr userDrawn="1"/>
        </p:nvCxnSpPr>
        <p:spPr>
          <a:xfrm>
            <a:off x="0" y="6359034"/>
            <a:ext cx="9144000" cy="0"/>
          </a:xfrm>
          <a:prstGeom prst="line">
            <a:avLst/>
          </a:prstGeom>
          <a:ln w="57150">
            <a:solidFill>
              <a:srgbClr val="00B0B8"/>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579268" y="1754076"/>
            <a:ext cx="6120000" cy="2160000"/>
          </a:xfrm>
        </p:spPr>
        <p:txBody>
          <a:bodyPr anchor="t" anchorCtr="0"/>
          <a:lstStyle>
            <a:lvl1pPr>
              <a:lnSpc>
                <a:spcPct val="80000"/>
              </a:lnSpc>
              <a:defRPr sz="4400">
                <a:solidFill>
                  <a:schemeClr val="tx1"/>
                </a:solidFill>
              </a:defRPr>
            </a:lvl1pPr>
          </a:lstStyle>
          <a:p>
            <a:r>
              <a:rPr lang="en-US" dirty="0" smtClean="0"/>
              <a:t>Click to add section 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5D14903A-FB95-4247-A56B-87C17A2A86F1}" type="datetime1">
              <a:rPr lang="en-AU" smtClean="0"/>
              <a:t>16/03/2018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46625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Breakout">
    <p:spTree>
      <p:nvGrpSpPr>
        <p:cNvPr id="1" name=""/>
        <p:cNvGrpSpPr/>
        <p:nvPr/>
      </p:nvGrpSpPr>
      <p:grpSpPr>
        <a:xfrm>
          <a:off x="0" y="0"/>
          <a:ext cx="0" cy="0"/>
          <a:chOff x="0" y="0"/>
          <a:chExt cx="0" cy="0"/>
        </a:xfrm>
      </p:grpSpPr>
      <p:sp>
        <p:nvSpPr>
          <p:cNvPr id="8" name="Rectangle 7"/>
          <p:cNvSpPr/>
          <p:nvPr userDrawn="1"/>
        </p:nvSpPr>
        <p:spPr>
          <a:xfrm>
            <a:off x="0" y="0"/>
            <a:ext cx="9144000" cy="6332400"/>
          </a:xfrm>
          <a:prstGeom prst="rect">
            <a:avLst/>
          </a:prstGeom>
          <a:solidFill>
            <a:srgbClr val="B1E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579268" y="720313"/>
            <a:ext cx="7200000" cy="5164549"/>
          </a:xfrm>
        </p:spPr>
        <p:txBody>
          <a:bodyPr anchor="t" anchorCtr="0"/>
          <a:lstStyle>
            <a:lvl1pPr>
              <a:lnSpc>
                <a:spcPct val="110000"/>
              </a:lnSpc>
              <a:defRPr sz="4000" i="1">
                <a:solidFill>
                  <a:schemeClr val="accent1"/>
                </a:solidFill>
              </a:defRPr>
            </a:lvl1pPr>
          </a:lstStyle>
          <a:p>
            <a:r>
              <a:rPr lang="en-US" dirty="0" smtClean="0"/>
              <a:t>Click to add text</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72DB4F3A-8A16-47A2-8369-DC0CD9C8F65D}" type="datetime1">
              <a:rPr lang="en-AU" smtClean="0"/>
              <a:t>16/03/2018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343153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End">
    <p:spTree>
      <p:nvGrpSpPr>
        <p:cNvPr id="1" name=""/>
        <p:cNvGrpSpPr/>
        <p:nvPr/>
      </p:nvGrpSpPr>
      <p:grpSpPr>
        <a:xfrm>
          <a:off x="0" y="0"/>
          <a:ext cx="0" cy="0"/>
          <a:chOff x="0" y="0"/>
          <a:chExt cx="0" cy="0"/>
        </a:xfrm>
      </p:grpSpPr>
      <p:sp>
        <p:nvSpPr>
          <p:cNvPr id="9" name="Rectangle 8"/>
          <p:cNvSpPr/>
          <p:nvPr userDrawn="1"/>
        </p:nvSpPr>
        <p:spPr>
          <a:xfrm>
            <a:off x="0" y="0"/>
            <a:ext cx="9144000" cy="633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ctrTitle" hasCustomPrompt="1"/>
          </p:nvPr>
        </p:nvSpPr>
        <p:spPr>
          <a:xfrm>
            <a:off x="579268" y="1529174"/>
            <a:ext cx="6120000" cy="1081383"/>
          </a:xfrm>
        </p:spPr>
        <p:txBody>
          <a:bodyPr anchor="b" anchorCtr="0"/>
          <a:lstStyle>
            <a:lvl1pPr>
              <a:lnSpc>
                <a:spcPct val="80000"/>
              </a:lnSpc>
              <a:defRPr sz="6300">
                <a:solidFill>
                  <a:schemeClr val="bg1"/>
                </a:solidFill>
              </a:defRPr>
            </a:lvl1pPr>
          </a:lstStyle>
          <a:p>
            <a:r>
              <a:rPr lang="en-US" dirty="0" smtClean="0"/>
              <a:t>Click to add text</a:t>
            </a:r>
            <a:endParaRPr lang="en-AU" dirty="0"/>
          </a:p>
        </p:txBody>
      </p:sp>
      <p:sp>
        <p:nvSpPr>
          <p:cNvPr id="3" name="Subtitle 2"/>
          <p:cNvSpPr>
            <a:spLocks noGrp="1"/>
          </p:cNvSpPr>
          <p:nvPr>
            <p:ph type="subTitle" idx="1" hasCustomPrompt="1"/>
          </p:nvPr>
        </p:nvSpPr>
        <p:spPr>
          <a:xfrm>
            <a:off x="579268" y="3004846"/>
            <a:ext cx="6120000" cy="1080000"/>
          </a:xfrm>
        </p:spPr>
        <p:txBody>
          <a:bodyPr/>
          <a:lstStyle>
            <a:lvl1pPr marL="0" indent="0" algn="l">
              <a:lnSpc>
                <a:spcPct val="95000"/>
              </a:lnSpc>
              <a:spcBef>
                <a:spcPts val="0"/>
              </a:spcBef>
              <a:buNone/>
              <a:defRPr sz="2500" i="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FB919699-CFCB-4F17-BF24-204C1E5629E7}" type="datetime1">
              <a:rPr lang="en-AU" smtClean="0"/>
              <a:t>16/03/2018</a:t>
            </a:fld>
            <a:endParaRPr lang="en-AU"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84339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1C71AF29-D7AC-413F-A71F-1A4C42563919}" type="datetime1">
              <a:rPr lang="en-AU" smtClean="0"/>
              <a:t>16/03/2018</a:t>
            </a:fld>
            <a:endParaRPr lang="en-AU" dirty="0"/>
          </a:p>
        </p:txBody>
      </p:sp>
      <p:sp>
        <p:nvSpPr>
          <p:cNvPr id="5" name="Footer Placeholder 4"/>
          <p:cNvSpPr>
            <a:spLocks noGrp="1"/>
          </p:cNvSpPr>
          <p:nvPr>
            <p:ph type="ftr" sz="quarter" idx="11"/>
          </p:nvPr>
        </p:nvSpPr>
        <p:spPr/>
        <p:txBody>
          <a:body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p:txBody>
          <a:bodyPr/>
          <a:lstStyle/>
          <a:p>
            <a:fld id="{EF10AA22-7383-4F49-87C9-FE0A84CB7966}" type="slidenum">
              <a:rPr lang="en-AU" smtClean="0"/>
              <a:t>‹#›</a:t>
            </a:fld>
            <a:endParaRPr lang="en-AU" dirty="0"/>
          </a:p>
        </p:txBody>
      </p:sp>
    </p:spTree>
    <p:extLst>
      <p:ext uri="{BB962C8B-B14F-4D97-AF65-F5344CB8AC3E}">
        <p14:creationId xmlns:p14="http://schemas.microsoft.com/office/powerpoint/2010/main" val="1970897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585927" y="1530000"/>
            <a:ext cx="3785586" cy="4525963"/>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72488" y="1530000"/>
            <a:ext cx="3785586" cy="4525963"/>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AU"/>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Date Placeholder 4"/>
          <p:cNvSpPr>
            <a:spLocks noGrp="1"/>
          </p:cNvSpPr>
          <p:nvPr>
            <p:ph type="dt" sz="half" idx="10"/>
          </p:nvPr>
        </p:nvSpPr>
        <p:spPr/>
        <p:txBody>
          <a:bodyPr/>
          <a:lstStyle/>
          <a:p>
            <a:fld id="{DAE1AE24-7C7A-4F40-B44E-CCEDBCE2F54D}" type="datetime1">
              <a:rPr lang="en-AU" smtClean="0"/>
              <a:t>16/03/2018</a:t>
            </a:fld>
            <a:endParaRPr lang="en-AU" dirty="0"/>
          </a:p>
        </p:txBody>
      </p:sp>
      <p:sp>
        <p:nvSpPr>
          <p:cNvPr id="6" name="Footer Placeholder 5"/>
          <p:cNvSpPr>
            <a:spLocks noGrp="1"/>
          </p:cNvSpPr>
          <p:nvPr>
            <p:ph type="ftr" sz="quarter" idx="11"/>
          </p:nvPr>
        </p:nvSpPr>
        <p:spPr/>
        <p:txBody>
          <a:bodyPr/>
          <a:lstStyle/>
          <a:p>
            <a:r>
              <a:rPr lang="en-GB" dirty="0" smtClean="0"/>
              <a:t>Insert presentation title in footer</a:t>
            </a:r>
            <a:endParaRPr lang="en-AU" dirty="0"/>
          </a:p>
        </p:txBody>
      </p:sp>
      <p:sp>
        <p:nvSpPr>
          <p:cNvPr id="7" name="Slide Number Placeholder 6"/>
          <p:cNvSpPr>
            <a:spLocks noGrp="1"/>
          </p:cNvSpPr>
          <p:nvPr>
            <p:ph type="sldNum" sz="quarter" idx="12"/>
          </p:nvPr>
        </p:nvSpPr>
        <p:spPr/>
        <p:txBody>
          <a:bodyPr/>
          <a:lstStyle/>
          <a:p>
            <a:fld id="{EF10AA22-7383-4F49-87C9-FE0A84CB7966}" type="slidenum">
              <a:rPr lang="en-AU" smtClean="0"/>
              <a:t>‹#›</a:t>
            </a:fld>
            <a:endParaRPr lang="en-AU" dirty="0"/>
          </a:p>
        </p:txBody>
      </p:sp>
    </p:spTree>
    <p:extLst>
      <p:ext uri="{BB962C8B-B14F-4D97-AF65-F5344CB8AC3E}">
        <p14:creationId xmlns:p14="http://schemas.microsoft.com/office/powerpoint/2010/main" val="136323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4E259D6A-E757-4B26-9604-918E5CEB0D65}" type="datetime1">
              <a:rPr lang="en-AU" smtClean="0"/>
              <a:t>16/03/2018</a:t>
            </a:fld>
            <a:endParaRPr lang="en-AU" dirty="0"/>
          </a:p>
        </p:txBody>
      </p:sp>
      <p:sp>
        <p:nvSpPr>
          <p:cNvPr id="5" name="Footer Placeholder 4"/>
          <p:cNvSpPr>
            <a:spLocks noGrp="1"/>
          </p:cNvSpPr>
          <p:nvPr>
            <p:ph type="ftr" sz="quarter" idx="11"/>
          </p:nvPr>
        </p:nvSpPr>
        <p:spPr/>
        <p:txBody>
          <a:body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8" name="Content Placeholder 2"/>
          <p:cNvSpPr>
            <a:spLocks noGrp="1"/>
          </p:cNvSpPr>
          <p:nvPr>
            <p:ph idx="13" hasCustomPrompt="1"/>
          </p:nvPr>
        </p:nvSpPr>
        <p:spPr>
          <a:xfrm>
            <a:off x="5678074" y="2060848"/>
            <a:ext cx="2880000" cy="2708328"/>
          </a:xfrm>
          <a:solidFill>
            <a:srgbClr val="B1E4E3"/>
          </a:solidFill>
        </p:spPr>
        <p:txBody>
          <a:bodyPr/>
          <a:lstStyle>
            <a:lvl1pPr>
              <a:lnSpc>
                <a:spcPct val="100000"/>
              </a:lnSpc>
              <a:defRPr sz="1600" baseline="0">
                <a:latin typeface="+mj-lt"/>
              </a:defRPr>
            </a:lvl1pPr>
            <a:lvl2pPr>
              <a:lnSpc>
                <a:spcPct val="100000"/>
              </a:lnSpc>
              <a:defRPr sz="1600">
                <a:latin typeface="+mj-lt"/>
              </a:defRPr>
            </a:lvl2pPr>
            <a:lvl3pPr>
              <a:lnSpc>
                <a:spcPct val="100000"/>
              </a:lnSpc>
              <a:defRPr sz="1600">
                <a:latin typeface="+mj-lt"/>
              </a:defRPr>
            </a:lvl3pPr>
            <a:lvl4pPr>
              <a:lnSpc>
                <a:spcPct val="100000"/>
              </a:lnSpc>
              <a:defRPr sz="1600">
                <a:latin typeface="+mj-lt"/>
              </a:defRPr>
            </a:lvl4pPr>
            <a:lvl5pPr>
              <a:lnSpc>
                <a:spcPct val="100000"/>
              </a:lnSpc>
              <a:defRPr sz="1600">
                <a:latin typeface="+mj-lt"/>
              </a:defRPr>
            </a:lvl5pPr>
          </a:lstStyle>
          <a:p>
            <a:pPr lvl="0"/>
            <a:r>
              <a:rPr lang="en-US" dirty="0" smtClean="0"/>
              <a:t>Click icon to add chart, table or diagram</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ext Placeholder 2"/>
          <p:cNvSpPr>
            <a:spLocks noGrp="1"/>
          </p:cNvSpPr>
          <p:nvPr>
            <p:ph type="body" idx="14" hasCustomPrompt="1"/>
          </p:nvPr>
        </p:nvSpPr>
        <p:spPr>
          <a:xfrm>
            <a:off x="5678074" y="1529177"/>
            <a:ext cx="2880000" cy="477176"/>
          </a:xfrm>
        </p:spPr>
        <p:txBody>
          <a:bodyPr tIns="36000" anchor="t" anchorCtr="0"/>
          <a:lstStyle>
            <a:lvl1pPr marL="0" indent="0">
              <a:lnSpc>
                <a:spcPct val="90000"/>
              </a:lnSpc>
              <a:spcBef>
                <a:spcPts val="0"/>
              </a:spcBef>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chart title</a:t>
            </a:r>
          </a:p>
        </p:txBody>
      </p:sp>
    </p:spTree>
    <p:extLst>
      <p:ext uri="{BB962C8B-B14F-4D97-AF65-F5344CB8AC3E}">
        <p14:creationId xmlns:p14="http://schemas.microsoft.com/office/powerpoint/2010/main" val="133173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85926" y="472165"/>
            <a:ext cx="7972148" cy="1012619"/>
          </a:xfrm>
        </p:spPr>
        <p:txBody>
          <a:bodyPr/>
          <a:lstStyle/>
          <a:p>
            <a:r>
              <a:rPr lang="en-US" smtClean="0"/>
              <a:t>Click to edit Master title style</a:t>
            </a:r>
            <a:endParaRPr lang="en-AU"/>
          </a:p>
        </p:txBody>
      </p:sp>
      <p:sp>
        <p:nvSpPr>
          <p:cNvPr id="3" name="Content Placeholder 2"/>
          <p:cNvSpPr>
            <a:spLocks noGrp="1"/>
          </p:cNvSpPr>
          <p:nvPr>
            <p:ph idx="1"/>
          </p:nvPr>
        </p:nvSpPr>
        <p:spPr>
          <a:xfrm>
            <a:off x="585926" y="1529176"/>
            <a:ext cx="449013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832B68D2-F25B-4A19-8B04-6CD06150AC40}" type="datetime1">
              <a:rPr lang="en-AU" smtClean="0"/>
              <a:t>16/03/2018</a:t>
            </a:fld>
            <a:endParaRPr lang="en-AU" dirty="0"/>
          </a:p>
        </p:txBody>
      </p:sp>
      <p:sp>
        <p:nvSpPr>
          <p:cNvPr id="5" name="Footer Placeholder 4"/>
          <p:cNvSpPr>
            <a:spLocks noGrp="1"/>
          </p:cNvSpPr>
          <p:nvPr>
            <p:ph type="ftr" sz="quarter" idx="11"/>
          </p:nvPr>
        </p:nvSpPr>
        <p:spPr/>
        <p:txBody>
          <a:bodyPr/>
          <a:lstStyle/>
          <a:p>
            <a:r>
              <a:rPr lang="en-GB" dirty="0" smtClean="0"/>
              <a:t>Insert presentation title in footer</a:t>
            </a:r>
            <a:endParaRPr lang="en-AU" dirty="0"/>
          </a:p>
        </p:txBody>
      </p:sp>
      <p:sp>
        <p:nvSpPr>
          <p:cNvPr id="6" name="Slide Number Placeholder 5"/>
          <p:cNvSpPr>
            <a:spLocks noGrp="1"/>
          </p:cNvSpPr>
          <p:nvPr>
            <p:ph type="sldNum" sz="quarter" idx="12"/>
          </p:nvPr>
        </p:nvSpPr>
        <p:spPr>
          <a:xfrm>
            <a:off x="8178326" y="6391862"/>
            <a:ext cx="548162" cy="365125"/>
          </a:xfrm>
        </p:spPr>
        <p:txBody>
          <a:bodyPr/>
          <a:lstStyle/>
          <a:p>
            <a:fld id="{EF10AA22-7383-4F49-87C9-FE0A84CB7966}" type="slidenum">
              <a:rPr lang="en-AU" smtClean="0"/>
              <a:t>‹#›</a:t>
            </a:fld>
            <a:endParaRPr lang="en-AU" dirty="0"/>
          </a:p>
        </p:txBody>
      </p:sp>
      <p:sp>
        <p:nvSpPr>
          <p:cNvPr id="9" name="Picture Placeholder 8"/>
          <p:cNvSpPr>
            <a:spLocks noGrp="1"/>
          </p:cNvSpPr>
          <p:nvPr>
            <p:ph type="pic" sz="quarter" idx="14"/>
          </p:nvPr>
        </p:nvSpPr>
        <p:spPr>
          <a:xfrm>
            <a:off x="5678074" y="1529176"/>
            <a:ext cx="2880000" cy="3240000"/>
          </a:xfrm>
          <a:solidFill>
            <a:srgbClr val="B1E4E3"/>
          </a:solidFill>
        </p:spPr>
        <p:txBody>
          <a:bodyPr/>
          <a:lstStyle>
            <a:lvl1pPr>
              <a:lnSpc>
                <a:spcPct val="100000"/>
              </a:lnSpc>
              <a:defRPr sz="1600">
                <a:latin typeface="+mj-lt"/>
              </a:defRPr>
            </a:lvl1pPr>
          </a:lstStyle>
          <a:p>
            <a:r>
              <a:rPr lang="en-US" dirty="0" smtClean="0"/>
              <a:t>Click icon to add picture</a:t>
            </a:r>
            <a:endParaRPr lang="en-AU" dirty="0"/>
          </a:p>
        </p:txBody>
      </p:sp>
    </p:spTree>
    <p:extLst>
      <p:ext uri="{BB962C8B-B14F-4D97-AF65-F5344CB8AC3E}">
        <p14:creationId xmlns:p14="http://schemas.microsoft.com/office/powerpoint/2010/main" val="411011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32400"/>
            <a:ext cx="9144000" cy="52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Placeholder 1"/>
          <p:cNvSpPr>
            <a:spLocks noGrp="1"/>
          </p:cNvSpPr>
          <p:nvPr>
            <p:ph type="title"/>
          </p:nvPr>
        </p:nvSpPr>
        <p:spPr>
          <a:xfrm>
            <a:off x="585926" y="472165"/>
            <a:ext cx="7972148" cy="1012619"/>
          </a:xfrm>
          <a:prstGeom prst="rect">
            <a:avLst/>
          </a:prstGeom>
        </p:spPr>
        <p:txBody>
          <a:bodyPr vert="horz" lIns="0" tIns="0" rIns="0" bIns="0" rtlCol="0" anchor="t" anchorCtr="0">
            <a:noAutofit/>
          </a:bodyPr>
          <a:lstStyle/>
          <a:p>
            <a:r>
              <a:rPr lang="en-US" smtClean="0"/>
              <a:t>Click to edit Master title style</a:t>
            </a:r>
            <a:endParaRPr lang="en-AU" dirty="0"/>
          </a:p>
        </p:txBody>
      </p:sp>
      <p:sp>
        <p:nvSpPr>
          <p:cNvPr id="3" name="Text Placeholder 2"/>
          <p:cNvSpPr>
            <a:spLocks noGrp="1"/>
          </p:cNvSpPr>
          <p:nvPr>
            <p:ph type="body" idx="1"/>
          </p:nvPr>
        </p:nvSpPr>
        <p:spPr>
          <a:xfrm>
            <a:off x="585926" y="1529176"/>
            <a:ext cx="7972148" cy="4525963"/>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6035833" y="6391862"/>
            <a:ext cx="2133600" cy="365125"/>
          </a:xfrm>
          <a:prstGeom prst="rect">
            <a:avLst/>
          </a:prstGeom>
        </p:spPr>
        <p:txBody>
          <a:bodyPr vert="horz" lIns="0" tIns="0" rIns="0" bIns="0" rtlCol="0" anchor="ctr"/>
          <a:lstStyle>
            <a:lvl1pPr algn="r">
              <a:defRPr sz="1200">
                <a:solidFill>
                  <a:schemeClr val="bg1"/>
                </a:solidFill>
                <a:latin typeface="+mj-lt"/>
              </a:defRPr>
            </a:lvl1pPr>
          </a:lstStyle>
          <a:p>
            <a:fld id="{EDF24D5F-2844-4E91-A1E1-DABACD56299B}" type="datetime1">
              <a:rPr lang="en-AU" smtClean="0"/>
              <a:t>16/03/2018</a:t>
            </a:fld>
            <a:endParaRPr lang="en-AU" dirty="0"/>
          </a:p>
        </p:txBody>
      </p:sp>
      <p:sp>
        <p:nvSpPr>
          <p:cNvPr id="5" name="Footer Placeholder 4"/>
          <p:cNvSpPr>
            <a:spLocks noGrp="1"/>
          </p:cNvSpPr>
          <p:nvPr>
            <p:ph type="ftr" sz="quarter" idx="3"/>
          </p:nvPr>
        </p:nvSpPr>
        <p:spPr>
          <a:xfrm>
            <a:off x="585926" y="6391862"/>
            <a:ext cx="6506354" cy="365125"/>
          </a:xfrm>
          <a:prstGeom prst="rect">
            <a:avLst/>
          </a:prstGeom>
        </p:spPr>
        <p:txBody>
          <a:bodyPr vert="horz" lIns="0" tIns="0" rIns="0" bIns="0" rtlCol="0" anchor="ctr"/>
          <a:lstStyle>
            <a:lvl1pPr algn="l">
              <a:defRPr sz="1200">
                <a:solidFill>
                  <a:schemeClr val="bg1"/>
                </a:solidFill>
                <a:latin typeface="+mj-lt"/>
              </a:defRPr>
            </a:lvl1pPr>
          </a:lstStyle>
          <a:p>
            <a:r>
              <a:rPr lang="en-GB" dirty="0" smtClean="0"/>
              <a:t>Insert presentation title in footer</a:t>
            </a:r>
            <a:endParaRPr lang="en-AU" dirty="0"/>
          </a:p>
        </p:txBody>
      </p:sp>
      <p:sp>
        <p:nvSpPr>
          <p:cNvPr id="6" name="Slide Number Placeholder 5"/>
          <p:cNvSpPr>
            <a:spLocks noGrp="1"/>
          </p:cNvSpPr>
          <p:nvPr>
            <p:ph type="sldNum" sz="quarter" idx="4"/>
          </p:nvPr>
        </p:nvSpPr>
        <p:spPr>
          <a:xfrm>
            <a:off x="8178326" y="6391862"/>
            <a:ext cx="548162" cy="365125"/>
          </a:xfrm>
          <a:prstGeom prst="rect">
            <a:avLst/>
          </a:prstGeom>
        </p:spPr>
        <p:txBody>
          <a:bodyPr vert="horz" lIns="0" tIns="0" rIns="0" bIns="0" rtlCol="0" anchor="ctr"/>
          <a:lstStyle>
            <a:lvl1pPr algn="r">
              <a:defRPr sz="1200">
                <a:solidFill>
                  <a:schemeClr val="bg1"/>
                </a:solidFill>
                <a:latin typeface="+mj-lt"/>
              </a:defRPr>
            </a:lvl1pPr>
          </a:lstStyle>
          <a:p>
            <a:fld id="{EF10AA22-7383-4F49-87C9-FE0A84CB7966}" type="slidenum">
              <a:rPr lang="en-AU" smtClean="0"/>
              <a:pPr/>
              <a:t>‹#›</a:t>
            </a:fld>
            <a:endParaRPr lang="en-AU" dirty="0"/>
          </a:p>
        </p:txBody>
      </p:sp>
    </p:spTree>
    <p:extLst>
      <p:ext uri="{BB962C8B-B14F-4D97-AF65-F5344CB8AC3E}">
        <p14:creationId xmlns:p14="http://schemas.microsoft.com/office/powerpoint/2010/main" val="8895785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62" r:id="rId5"/>
    <p:sldLayoutId id="2147483650" r:id="rId6"/>
    <p:sldLayoutId id="2147483652" r:id="rId7"/>
    <p:sldLayoutId id="2147483659" r:id="rId8"/>
    <p:sldLayoutId id="2147483660" r:id="rId9"/>
    <p:sldLayoutId id="2147483661" r:id="rId10"/>
    <p:sldLayoutId id="2147483654" r:id="rId11"/>
    <p:sldLayoutId id="2147483655" r:id="rId12"/>
  </p:sldLayoutIdLst>
  <p:hf hd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1200"/>
        </a:spcBef>
        <a:buFont typeface="Arial" panose="020B0604020202020204" pitchFamily="34" charset="0"/>
        <a:buChar char="•"/>
        <a:defRPr sz="2000" kern="1200">
          <a:solidFill>
            <a:schemeClr val="tx1"/>
          </a:solidFill>
          <a:latin typeface="+mn-lt"/>
          <a:ea typeface="+mn-ea"/>
          <a:cs typeface="+mn-cs"/>
        </a:defRPr>
      </a:lvl1pPr>
      <a:lvl2pPr marL="5413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2pPr>
      <a:lvl3pPr marL="808038" indent="-274638"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3pPr>
      <a:lvl4pPr marL="1074738" indent="-266700"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4pPr>
      <a:lvl5pPr marL="1339850" indent="-265113" algn="l" defTabSz="914400" rtl="0" eaLnBrk="1" latinLnBrk="0" hangingPunct="1">
        <a:lnSpc>
          <a:spcPct val="110000"/>
        </a:lnSpc>
        <a:spcBef>
          <a:spcPts val="3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ihw.gov.au/our-services/data-on-request/priority-investment-approach-dataset"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dataverse.ada.edu.au/dataverse/pia_synthetic" TargetMode="External"/><Relationship Id="rId4" Type="http://schemas.openxmlformats.org/officeDocument/2006/relationships/hyperlink" Target="http://www.abs.gov.au/websitedbs/D3310114.nsf/home/About+TableBuild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268" y="3429000"/>
            <a:ext cx="8385220" cy="1081383"/>
          </a:xfrm>
        </p:spPr>
        <p:txBody>
          <a:bodyPr/>
          <a:lstStyle/>
          <a:p>
            <a:r>
              <a:rPr lang="en-AU" dirty="0" smtClean="0"/>
              <a:t>Available Data at DSS</a:t>
            </a:r>
            <a:endParaRPr lang="en-AU" dirty="0"/>
          </a:p>
        </p:txBody>
      </p:sp>
      <p:sp>
        <p:nvSpPr>
          <p:cNvPr id="3" name="Subtitle 2"/>
          <p:cNvSpPr>
            <a:spLocks noGrp="1"/>
          </p:cNvSpPr>
          <p:nvPr>
            <p:ph type="subTitle" idx="1"/>
          </p:nvPr>
        </p:nvSpPr>
        <p:spPr/>
        <p:txBody>
          <a:bodyPr/>
          <a:lstStyle/>
          <a:p>
            <a:r>
              <a:rPr lang="en-AU" dirty="0" smtClean="0"/>
              <a:t>2018</a:t>
            </a:r>
            <a:endParaRPr lang="en-AU" dirty="0"/>
          </a:p>
        </p:txBody>
      </p:sp>
    </p:spTree>
    <p:extLst>
      <p:ext uri="{BB962C8B-B14F-4D97-AF65-F5344CB8AC3E}">
        <p14:creationId xmlns:p14="http://schemas.microsoft.com/office/powerpoint/2010/main" val="3912005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The Household, Income and Labour Dynamics in Australia (HILDA) Survey</a:t>
            </a:r>
            <a:endParaRPr lang="en-AU"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10</a:t>
            </a:fld>
            <a:endParaRPr lang="en-AU" dirty="0"/>
          </a:p>
        </p:txBody>
      </p:sp>
      <p:sp>
        <p:nvSpPr>
          <p:cNvPr id="2" name="Content Placeholder 1"/>
          <p:cNvSpPr>
            <a:spLocks noGrp="1"/>
          </p:cNvSpPr>
          <p:nvPr>
            <p:ph idx="1"/>
          </p:nvPr>
        </p:nvSpPr>
        <p:spPr/>
        <p:txBody>
          <a:bodyPr anchor="ctr"/>
          <a:lstStyle/>
          <a:p>
            <a:pPr marL="0" indent="0">
              <a:buNone/>
            </a:pPr>
            <a:r>
              <a:rPr lang="en-AU" sz="2400" dirty="0" smtClean="0">
                <a:latin typeface="+mj-lt"/>
              </a:rPr>
              <a:t>WHO?</a:t>
            </a:r>
          </a:p>
          <a:p>
            <a:r>
              <a:rPr lang="en-AU" sz="2400" dirty="0" smtClean="0"/>
              <a:t>More than 9,000 households </a:t>
            </a:r>
          </a:p>
          <a:p>
            <a:r>
              <a:rPr lang="en-AU" sz="2400" dirty="0" smtClean="0"/>
              <a:t>More than 17,000 individuals</a:t>
            </a:r>
          </a:p>
          <a:p>
            <a:pPr marL="0" indent="0">
              <a:buNone/>
            </a:pPr>
            <a:r>
              <a:rPr lang="en-AU" sz="2400" dirty="0" smtClean="0">
                <a:latin typeface="+mj-lt"/>
              </a:rPr>
              <a:t>WHERE?</a:t>
            </a:r>
          </a:p>
          <a:p>
            <a:r>
              <a:rPr lang="en-AU" sz="2400" dirty="0"/>
              <a:t>Representative </a:t>
            </a:r>
            <a:r>
              <a:rPr lang="en-AU" sz="2400" dirty="0" smtClean="0"/>
              <a:t>of urban and regional areas across Australia</a:t>
            </a:r>
            <a:endParaRPr lang="en-AU" sz="2400" dirty="0" smtClean="0">
              <a:solidFill>
                <a:srgbClr val="FF0000"/>
              </a:solidFill>
            </a:endParaRPr>
          </a:p>
          <a:p>
            <a:pPr marL="0" indent="0">
              <a:buNone/>
            </a:pPr>
            <a:r>
              <a:rPr lang="en-AU" sz="2400" dirty="0">
                <a:latin typeface="+mj-lt"/>
              </a:rPr>
              <a:t>HOW OFTEN AND FOR HOW LONG</a:t>
            </a:r>
            <a:r>
              <a:rPr lang="en-AU" sz="2400" dirty="0" smtClean="0">
                <a:latin typeface="+mj-lt"/>
              </a:rPr>
              <a:t>?</a:t>
            </a:r>
          </a:p>
          <a:p>
            <a:r>
              <a:rPr lang="en-AU" sz="2400" dirty="0" smtClean="0"/>
              <a:t>Surveys are run every year and started in 2001</a:t>
            </a:r>
          </a:p>
        </p:txBody>
      </p:sp>
      <p:pic>
        <p:nvPicPr>
          <p:cNvPr id="3" name="Picture 2" descr="HILDA Logo"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651" y="1484784"/>
            <a:ext cx="1390844" cy="1257475"/>
          </a:xfrm>
          <a:prstGeom prst="rect">
            <a:avLst/>
          </a:prstGeom>
        </p:spPr>
      </p:pic>
    </p:spTree>
    <p:extLst>
      <p:ext uri="{BB962C8B-B14F-4D97-AF65-F5344CB8AC3E}">
        <p14:creationId xmlns:p14="http://schemas.microsoft.com/office/powerpoint/2010/main" val="3185455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The Household, Income and Labour Dynamics in Australia (HILDA) Survey</a:t>
            </a:r>
            <a:endParaRPr lang="en-AU"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11</a:t>
            </a:fld>
            <a:endParaRPr lang="en-AU" dirty="0"/>
          </a:p>
        </p:txBody>
      </p:sp>
      <p:sp>
        <p:nvSpPr>
          <p:cNvPr id="2" name="Content Placeholder 1"/>
          <p:cNvSpPr>
            <a:spLocks noGrp="1"/>
          </p:cNvSpPr>
          <p:nvPr>
            <p:ph idx="1"/>
          </p:nvPr>
        </p:nvSpPr>
        <p:spPr/>
        <p:txBody>
          <a:bodyPr anchor="ctr"/>
          <a:lstStyle/>
          <a:p>
            <a:pPr marL="0" indent="0">
              <a:buNone/>
            </a:pPr>
            <a:r>
              <a:rPr lang="en-AU" sz="2400" dirty="0" smtClean="0">
                <a:latin typeface="+mj-lt"/>
              </a:rPr>
              <a:t>WHAT IS IN IT?</a:t>
            </a:r>
          </a:p>
          <a:p>
            <a:r>
              <a:rPr lang="en-AU" sz="2400" dirty="0" smtClean="0"/>
              <a:t>Household, budget and income information as well as family information such as caring, health and disability, and personal information such as education, wellbeing and relationships.</a:t>
            </a:r>
          </a:p>
          <a:p>
            <a:pPr marL="0" indent="0">
              <a:buNone/>
            </a:pPr>
            <a:r>
              <a:rPr lang="en-AU" sz="2400" dirty="0" smtClean="0">
                <a:latin typeface="+mj-lt"/>
              </a:rPr>
              <a:t>WHERE CAN I GET IT?</a:t>
            </a:r>
            <a:endParaRPr lang="en-AU" sz="2400" dirty="0">
              <a:latin typeface="+mj-lt"/>
            </a:endParaRPr>
          </a:p>
          <a:p>
            <a:r>
              <a:rPr lang="en-AU" sz="2400" dirty="0" smtClean="0"/>
              <a:t>www.dss.gov.au/ncld</a:t>
            </a:r>
            <a:endParaRPr lang="en-AU" sz="2400" dirty="0"/>
          </a:p>
        </p:txBody>
      </p:sp>
    </p:spTree>
    <p:extLst>
      <p:ext uri="{BB962C8B-B14F-4D97-AF65-F5344CB8AC3E}">
        <p14:creationId xmlns:p14="http://schemas.microsoft.com/office/powerpoint/2010/main" val="3961968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i="1" dirty="0" smtClean="0"/>
              <a:t>Growing Up in Australia</a:t>
            </a:r>
            <a:r>
              <a:rPr lang="en-AU" sz="3200" dirty="0" smtClean="0"/>
              <a:t>: The Longitudinal Study of Australian Children (LSAC)</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12</a:t>
            </a:fld>
            <a:endParaRPr lang="en-AU" dirty="0"/>
          </a:p>
        </p:txBody>
      </p:sp>
      <p:sp>
        <p:nvSpPr>
          <p:cNvPr id="2" name="Content Placeholder 1"/>
          <p:cNvSpPr>
            <a:spLocks noGrp="1"/>
          </p:cNvSpPr>
          <p:nvPr>
            <p:ph idx="1"/>
          </p:nvPr>
        </p:nvSpPr>
        <p:spPr/>
        <p:txBody>
          <a:bodyPr anchor="ctr"/>
          <a:lstStyle/>
          <a:p>
            <a:pPr marL="0" indent="0">
              <a:buNone/>
            </a:pPr>
            <a:r>
              <a:rPr lang="en-AU" sz="2400" dirty="0">
                <a:latin typeface="+mj-lt"/>
              </a:rPr>
              <a:t>WHO?</a:t>
            </a:r>
          </a:p>
          <a:p>
            <a:r>
              <a:rPr lang="en-AU" sz="2400" dirty="0" smtClean="0"/>
              <a:t>10,000 children originally recruited</a:t>
            </a:r>
            <a:endParaRPr lang="en-AU" sz="2400" dirty="0"/>
          </a:p>
          <a:p>
            <a:pPr marL="0" indent="0">
              <a:buNone/>
            </a:pPr>
            <a:r>
              <a:rPr lang="en-AU" sz="2400" dirty="0">
                <a:latin typeface="+mj-lt"/>
              </a:rPr>
              <a:t>WHERE?</a:t>
            </a:r>
          </a:p>
          <a:p>
            <a:r>
              <a:rPr lang="en-AU" sz="2400" dirty="0" smtClean="0"/>
              <a:t>Representative across Australia by population density</a:t>
            </a:r>
            <a:endParaRPr lang="en-AU" sz="2400" dirty="0"/>
          </a:p>
          <a:p>
            <a:pPr marL="0" indent="0">
              <a:buNone/>
            </a:pPr>
            <a:r>
              <a:rPr lang="en-AU" sz="2400" dirty="0">
                <a:latin typeface="+mj-lt"/>
              </a:rPr>
              <a:t>HOW OFTEN AND FOR HOW LONG?</a:t>
            </a:r>
          </a:p>
          <a:p>
            <a:r>
              <a:rPr lang="en-AU" sz="2400" dirty="0" smtClean="0"/>
              <a:t>Surveys are run every second year and started in 2004</a:t>
            </a:r>
            <a:endParaRPr lang="en-AU" sz="2400" dirty="0"/>
          </a:p>
        </p:txBody>
      </p:sp>
      <p:pic>
        <p:nvPicPr>
          <p:cNvPr id="3" name="Picture 2" descr="LSAC Logo"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740" y="1484784"/>
            <a:ext cx="1466667" cy="1285714"/>
          </a:xfrm>
          <a:prstGeom prst="rect">
            <a:avLst/>
          </a:prstGeom>
        </p:spPr>
      </p:pic>
    </p:spTree>
    <p:extLst>
      <p:ext uri="{BB962C8B-B14F-4D97-AF65-F5344CB8AC3E}">
        <p14:creationId xmlns:p14="http://schemas.microsoft.com/office/powerpoint/2010/main" val="526108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i="1" dirty="0" smtClean="0"/>
              <a:t>Growing Up in Australia</a:t>
            </a:r>
            <a:r>
              <a:rPr lang="en-AU" sz="3200" dirty="0" smtClean="0"/>
              <a:t>: The Longitudinal Study of Australian Children (LSAC)</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13</a:t>
            </a:fld>
            <a:endParaRPr lang="en-AU" dirty="0"/>
          </a:p>
        </p:txBody>
      </p:sp>
      <p:sp>
        <p:nvSpPr>
          <p:cNvPr id="2" name="Content Placeholder 1"/>
          <p:cNvSpPr>
            <a:spLocks noGrp="1"/>
          </p:cNvSpPr>
          <p:nvPr>
            <p:ph idx="1"/>
          </p:nvPr>
        </p:nvSpPr>
        <p:spPr/>
        <p:txBody>
          <a:bodyPr anchor="ctr"/>
          <a:lstStyle/>
          <a:p>
            <a:pPr marL="0" indent="0">
              <a:buNone/>
            </a:pPr>
            <a:r>
              <a:rPr lang="en-AU" sz="2400" dirty="0" smtClean="0">
                <a:latin typeface="+mj-lt"/>
              </a:rPr>
              <a:t>WHAT </a:t>
            </a:r>
            <a:r>
              <a:rPr lang="en-AU" sz="2400" dirty="0">
                <a:latin typeface="+mj-lt"/>
              </a:rPr>
              <a:t>IS IN IT?</a:t>
            </a:r>
          </a:p>
          <a:p>
            <a:r>
              <a:rPr lang="en-AU" sz="2400" dirty="0" smtClean="0"/>
              <a:t>Family relationships, home environment, health and wellbeing, education, work and care responsibilities, risk behaviour and intergenerational information</a:t>
            </a:r>
          </a:p>
          <a:p>
            <a:r>
              <a:rPr lang="en-AU" sz="2400" dirty="0" smtClean="0"/>
              <a:t>Some linked data</a:t>
            </a:r>
          </a:p>
          <a:p>
            <a:pPr marL="0" indent="0">
              <a:buNone/>
            </a:pPr>
            <a:r>
              <a:rPr lang="en-AU" sz="2400" dirty="0" smtClean="0">
                <a:latin typeface="+mj-lt"/>
              </a:rPr>
              <a:t>WHERE CAN I GET IT?</a:t>
            </a:r>
          </a:p>
          <a:p>
            <a:r>
              <a:rPr lang="en-AU" sz="2400" dirty="0"/>
              <a:t>www.dss.gov.au/ncld</a:t>
            </a:r>
          </a:p>
        </p:txBody>
      </p:sp>
    </p:spTree>
    <p:extLst>
      <p:ext uri="{BB962C8B-B14F-4D97-AF65-F5344CB8AC3E}">
        <p14:creationId xmlns:p14="http://schemas.microsoft.com/office/powerpoint/2010/main" val="3066682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i="1" dirty="0" smtClean="0"/>
              <a:t>Footprints In Time</a:t>
            </a:r>
            <a:r>
              <a:rPr lang="en-AU" sz="3200" dirty="0" smtClean="0"/>
              <a:t>: The Longitudinal Study of Indigenous Children (LSIC)</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14</a:t>
            </a:fld>
            <a:endParaRPr lang="en-AU" dirty="0"/>
          </a:p>
        </p:txBody>
      </p:sp>
      <p:sp>
        <p:nvSpPr>
          <p:cNvPr id="2" name="Content Placeholder 1"/>
          <p:cNvSpPr>
            <a:spLocks noGrp="1"/>
          </p:cNvSpPr>
          <p:nvPr>
            <p:ph idx="1"/>
          </p:nvPr>
        </p:nvSpPr>
        <p:spPr/>
        <p:txBody>
          <a:bodyPr anchor="ctr"/>
          <a:lstStyle/>
          <a:p>
            <a:pPr marL="0" indent="0">
              <a:buNone/>
            </a:pPr>
            <a:r>
              <a:rPr lang="en-AU" sz="2400" dirty="0">
                <a:latin typeface="+mj-lt"/>
              </a:rPr>
              <a:t>WHO?</a:t>
            </a:r>
          </a:p>
          <a:p>
            <a:r>
              <a:rPr lang="en-AU" sz="2400" dirty="0" smtClean="0"/>
              <a:t>1,700 indigenous children </a:t>
            </a:r>
            <a:endParaRPr lang="en-AU" sz="2400" dirty="0"/>
          </a:p>
          <a:p>
            <a:pPr marL="0" indent="0">
              <a:buNone/>
            </a:pPr>
            <a:r>
              <a:rPr lang="en-AU" sz="2400" dirty="0">
                <a:latin typeface="+mj-lt"/>
              </a:rPr>
              <a:t>WHERE?</a:t>
            </a:r>
          </a:p>
          <a:p>
            <a:r>
              <a:rPr lang="en-AU" sz="2400" dirty="0" smtClean="0"/>
              <a:t>Surveys conducted in remote, rural and urban locations across Australia</a:t>
            </a:r>
            <a:endParaRPr lang="en-AU" sz="2400" dirty="0">
              <a:solidFill>
                <a:srgbClr val="FF0000"/>
              </a:solidFill>
            </a:endParaRPr>
          </a:p>
          <a:p>
            <a:pPr marL="0" indent="0">
              <a:buNone/>
            </a:pPr>
            <a:r>
              <a:rPr lang="en-AU" sz="2400" dirty="0">
                <a:latin typeface="+mj-lt"/>
              </a:rPr>
              <a:t>HOW </a:t>
            </a:r>
            <a:r>
              <a:rPr lang="en-AU" sz="2400" dirty="0" smtClean="0">
                <a:latin typeface="+mj-lt"/>
              </a:rPr>
              <a:t>OFTEN AND FOR HOW LONG</a:t>
            </a:r>
            <a:r>
              <a:rPr lang="en-AU" sz="2400" dirty="0">
                <a:latin typeface="+mj-lt"/>
              </a:rPr>
              <a:t>?</a:t>
            </a:r>
          </a:p>
          <a:p>
            <a:r>
              <a:rPr lang="en-AU" sz="2400" dirty="0" smtClean="0"/>
              <a:t>Surveys are conducted every year and started in 2008</a:t>
            </a:r>
            <a:endParaRPr lang="en-AU" sz="2400" dirty="0"/>
          </a:p>
        </p:txBody>
      </p:sp>
      <p:pic>
        <p:nvPicPr>
          <p:cNvPr id="3" name="Picture 2" descr="LSIC Logo"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312" y="1494308"/>
            <a:ext cx="1438095" cy="1276190"/>
          </a:xfrm>
          <a:prstGeom prst="rect">
            <a:avLst/>
          </a:prstGeom>
        </p:spPr>
      </p:pic>
    </p:spTree>
    <p:extLst>
      <p:ext uri="{BB962C8B-B14F-4D97-AF65-F5344CB8AC3E}">
        <p14:creationId xmlns:p14="http://schemas.microsoft.com/office/powerpoint/2010/main" val="125195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i="1" dirty="0" smtClean="0"/>
              <a:t>Footprints In Time</a:t>
            </a:r>
            <a:r>
              <a:rPr lang="en-AU" sz="3200" dirty="0" smtClean="0"/>
              <a:t>: The Longitudinal Study of Indigenous Children (LSIC)</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15</a:t>
            </a:fld>
            <a:endParaRPr lang="en-AU" dirty="0"/>
          </a:p>
        </p:txBody>
      </p:sp>
      <p:sp>
        <p:nvSpPr>
          <p:cNvPr id="2" name="Content Placeholder 1"/>
          <p:cNvSpPr>
            <a:spLocks noGrp="1"/>
          </p:cNvSpPr>
          <p:nvPr>
            <p:ph idx="1"/>
          </p:nvPr>
        </p:nvSpPr>
        <p:spPr/>
        <p:txBody>
          <a:bodyPr anchor="ctr"/>
          <a:lstStyle/>
          <a:p>
            <a:pPr marL="0" indent="0">
              <a:buNone/>
            </a:pPr>
            <a:r>
              <a:rPr lang="en-AU" sz="2400" dirty="0" smtClean="0">
                <a:latin typeface="+mj-lt"/>
              </a:rPr>
              <a:t>WHAT </a:t>
            </a:r>
            <a:r>
              <a:rPr lang="en-AU" sz="2400" dirty="0">
                <a:latin typeface="+mj-lt"/>
              </a:rPr>
              <a:t>IS IN IT?</a:t>
            </a:r>
          </a:p>
          <a:p>
            <a:r>
              <a:rPr lang="en-AU" sz="2400" dirty="0" smtClean="0"/>
              <a:t>Family relationships, housing, education, cognitive development, health, employment, connection with indigenous culture, and experience of racism</a:t>
            </a:r>
          </a:p>
          <a:p>
            <a:pPr marL="0" indent="0">
              <a:buNone/>
            </a:pPr>
            <a:r>
              <a:rPr lang="en-AU" sz="2400" dirty="0">
                <a:latin typeface="+mj-lt"/>
              </a:rPr>
              <a:t>WHERE CAN I GET IT?</a:t>
            </a:r>
          </a:p>
          <a:p>
            <a:r>
              <a:rPr lang="en-AU" sz="2400" dirty="0"/>
              <a:t>www.dss.gov.au/ncld</a:t>
            </a:r>
          </a:p>
        </p:txBody>
      </p:sp>
    </p:spTree>
    <p:extLst>
      <p:ext uri="{BB962C8B-B14F-4D97-AF65-F5344CB8AC3E}">
        <p14:creationId xmlns:p14="http://schemas.microsoft.com/office/powerpoint/2010/main" val="1092251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i="1" dirty="0" smtClean="0"/>
              <a:t>Building a New Life in Australia</a:t>
            </a:r>
            <a:r>
              <a:rPr lang="en-AU" sz="3200" dirty="0" smtClean="0"/>
              <a:t>: The Longitudinal Study of Humanitarian Migrants (BNLA)</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16</a:t>
            </a:fld>
            <a:endParaRPr lang="en-AU" dirty="0"/>
          </a:p>
        </p:txBody>
      </p:sp>
      <p:sp>
        <p:nvSpPr>
          <p:cNvPr id="2" name="Content Placeholder 1"/>
          <p:cNvSpPr>
            <a:spLocks noGrp="1"/>
          </p:cNvSpPr>
          <p:nvPr>
            <p:ph idx="1"/>
          </p:nvPr>
        </p:nvSpPr>
        <p:spPr>
          <a:xfrm>
            <a:off x="585926" y="1844824"/>
            <a:ext cx="7972148" cy="4210315"/>
          </a:xfrm>
        </p:spPr>
        <p:txBody>
          <a:bodyPr anchor="ctr"/>
          <a:lstStyle/>
          <a:p>
            <a:pPr marL="0" indent="0">
              <a:buNone/>
            </a:pPr>
            <a:r>
              <a:rPr lang="en-AU" sz="2400" dirty="0">
                <a:latin typeface="+mj-lt"/>
              </a:rPr>
              <a:t>WHO?</a:t>
            </a:r>
          </a:p>
          <a:p>
            <a:r>
              <a:rPr lang="en-AU" sz="2400" dirty="0" smtClean="0"/>
              <a:t>1,500 migrating units  </a:t>
            </a:r>
            <a:endParaRPr lang="en-AU" sz="2400" dirty="0"/>
          </a:p>
          <a:p>
            <a:pPr marL="0" indent="0">
              <a:buNone/>
            </a:pPr>
            <a:r>
              <a:rPr lang="en-AU" sz="2400" dirty="0">
                <a:latin typeface="+mj-lt"/>
              </a:rPr>
              <a:t>WHERE?</a:t>
            </a:r>
          </a:p>
          <a:p>
            <a:r>
              <a:rPr lang="en-AU" sz="2400" dirty="0" smtClean="0"/>
              <a:t>Large and small communities around Australia</a:t>
            </a:r>
            <a:endParaRPr lang="en-AU" sz="2400" dirty="0"/>
          </a:p>
          <a:p>
            <a:pPr marL="0" indent="0">
              <a:buNone/>
            </a:pPr>
            <a:r>
              <a:rPr lang="en-AU" sz="2400" dirty="0">
                <a:latin typeface="+mj-lt"/>
              </a:rPr>
              <a:t>HOW LONG?</a:t>
            </a:r>
          </a:p>
          <a:p>
            <a:r>
              <a:rPr lang="en-AU" sz="2400" dirty="0" smtClean="0"/>
              <a:t>Surveys are conducted every year and started in 2013</a:t>
            </a:r>
            <a:endParaRPr lang="en-AU" sz="2400" dirty="0"/>
          </a:p>
        </p:txBody>
      </p:sp>
      <p:pic>
        <p:nvPicPr>
          <p:cNvPr id="3" name="Picture 2" descr="BNLA Logo"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073" y="1484784"/>
            <a:ext cx="1400000" cy="1285714"/>
          </a:xfrm>
          <a:prstGeom prst="rect">
            <a:avLst/>
          </a:prstGeom>
        </p:spPr>
      </p:pic>
    </p:spTree>
    <p:extLst>
      <p:ext uri="{BB962C8B-B14F-4D97-AF65-F5344CB8AC3E}">
        <p14:creationId xmlns:p14="http://schemas.microsoft.com/office/powerpoint/2010/main" val="4279016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i="1" dirty="0" smtClean="0"/>
              <a:t>Building a New Life in Australia</a:t>
            </a:r>
            <a:r>
              <a:rPr lang="en-AU" sz="3200" dirty="0" smtClean="0"/>
              <a:t>: The Longitudinal Study of Humanitarian Migrants (BNLA)</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17</a:t>
            </a:fld>
            <a:endParaRPr lang="en-AU" dirty="0"/>
          </a:p>
        </p:txBody>
      </p:sp>
      <p:sp>
        <p:nvSpPr>
          <p:cNvPr id="2" name="Content Placeholder 1"/>
          <p:cNvSpPr>
            <a:spLocks noGrp="1"/>
          </p:cNvSpPr>
          <p:nvPr>
            <p:ph idx="1"/>
          </p:nvPr>
        </p:nvSpPr>
        <p:spPr>
          <a:xfrm>
            <a:off x="585926" y="1844824"/>
            <a:ext cx="7972148" cy="4210315"/>
          </a:xfrm>
        </p:spPr>
        <p:txBody>
          <a:bodyPr anchor="ctr"/>
          <a:lstStyle/>
          <a:p>
            <a:pPr marL="0" indent="0">
              <a:buNone/>
            </a:pPr>
            <a:r>
              <a:rPr lang="en-AU" sz="2400" dirty="0" smtClean="0">
                <a:latin typeface="+mj-lt"/>
              </a:rPr>
              <a:t>WHAT </a:t>
            </a:r>
            <a:r>
              <a:rPr lang="en-AU" sz="2400" dirty="0">
                <a:latin typeface="+mj-lt"/>
              </a:rPr>
              <a:t>IS IN IT?</a:t>
            </a:r>
          </a:p>
          <a:p>
            <a:r>
              <a:rPr lang="en-AU" sz="2400" dirty="0" smtClean="0"/>
              <a:t>Housing and resources, language, education, employment, health, access to services, community support and their life experiences before coming to Australia</a:t>
            </a:r>
          </a:p>
          <a:p>
            <a:pPr marL="0" indent="0">
              <a:buNone/>
            </a:pPr>
            <a:r>
              <a:rPr lang="en-AU" sz="2400" dirty="0">
                <a:latin typeface="+mj-lt"/>
              </a:rPr>
              <a:t>WHERE CAN I GET IT?</a:t>
            </a:r>
          </a:p>
          <a:p>
            <a:r>
              <a:rPr lang="en-AU" sz="2400" dirty="0" smtClean="0"/>
              <a:t>www.dss.gov.au/ncld</a:t>
            </a:r>
            <a:endParaRPr lang="en-AU" sz="2400" dirty="0"/>
          </a:p>
        </p:txBody>
      </p:sp>
    </p:spTree>
    <p:extLst>
      <p:ext uri="{BB962C8B-B14F-4D97-AF65-F5344CB8AC3E}">
        <p14:creationId xmlns:p14="http://schemas.microsoft.com/office/powerpoint/2010/main" val="126519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Priority Investment Approach (PIA) Data</a:t>
            </a:r>
            <a:endParaRPr lang="en-AU" dirty="0"/>
          </a:p>
        </p:txBody>
      </p:sp>
      <p:sp>
        <p:nvSpPr>
          <p:cNvPr id="3" name="Footer Placeholder 2"/>
          <p:cNvSpPr>
            <a:spLocks noGrp="1"/>
          </p:cNvSpPr>
          <p:nvPr>
            <p:ph type="ftr" sz="quarter" idx="11"/>
          </p:nvPr>
        </p:nvSpPr>
        <p:spPr/>
        <p:txBody>
          <a:bodyPr/>
          <a:lstStyle/>
          <a:p>
            <a:r>
              <a:rPr lang="en-AU" dirty="0"/>
              <a:t>Available Data at DSS</a:t>
            </a:r>
          </a:p>
        </p:txBody>
      </p:sp>
      <p:sp>
        <p:nvSpPr>
          <p:cNvPr id="4" name="Slide Number Placeholder 3"/>
          <p:cNvSpPr>
            <a:spLocks noGrp="1"/>
          </p:cNvSpPr>
          <p:nvPr>
            <p:ph type="sldNum" sz="quarter" idx="12"/>
          </p:nvPr>
        </p:nvSpPr>
        <p:spPr/>
        <p:txBody>
          <a:bodyPr/>
          <a:lstStyle/>
          <a:p>
            <a:fld id="{EF10AA22-7383-4F49-87C9-FE0A84CB7966}" type="slidenum">
              <a:rPr lang="en-AU" smtClean="0"/>
              <a:pPr/>
              <a:t>18</a:t>
            </a:fld>
            <a:endParaRPr lang="en-AU" dirty="0"/>
          </a:p>
        </p:txBody>
      </p:sp>
    </p:spTree>
    <p:extLst>
      <p:ext uri="{BB962C8B-B14F-4D97-AF65-F5344CB8AC3E}">
        <p14:creationId xmlns:p14="http://schemas.microsoft.com/office/powerpoint/2010/main" val="1156721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sz="3200" dirty="0"/>
              <a:t>The three access points to PIA data </a:t>
            </a:r>
            <a:r>
              <a:rPr lang="en-AU" sz="2400" dirty="0"/>
              <a:t>provide tiered access to enable greater accessibility to a wider audience while maintaining privacy</a:t>
            </a:r>
            <a:br>
              <a:rPr lang="en-AU" sz="2400" dirty="0"/>
            </a:br>
            <a:endParaRPr lang="en-AU" sz="2400" dirty="0"/>
          </a:p>
        </p:txBody>
      </p:sp>
      <p:sp>
        <p:nvSpPr>
          <p:cNvPr id="3" name="Footer Placeholder 2"/>
          <p:cNvSpPr>
            <a:spLocks noGrp="1"/>
          </p:cNvSpPr>
          <p:nvPr>
            <p:ph type="ftr" sz="quarter" idx="11"/>
          </p:nvPr>
        </p:nvSpPr>
        <p:spPr/>
        <p:txBody>
          <a:bodyPr/>
          <a:lstStyle/>
          <a:p>
            <a:r>
              <a:rPr lang="en-AU" dirty="0" smtClean="0"/>
              <a:t>Access </a:t>
            </a:r>
            <a:r>
              <a:rPr lang="en-AU" dirty="0"/>
              <a:t>to Priority Investment Approach (PIA) Data</a:t>
            </a:r>
          </a:p>
        </p:txBody>
      </p:sp>
      <p:sp>
        <p:nvSpPr>
          <p:cNvPr id="4" name="Slide Number Placeholder 3"/>
          <p:cNvSpPr>
            <a:spLocks noGrp="1"/>
          </p:cNvSpPr>
          <p:nvPr>
            <p:ph type="sldNum" sz="quarter" idx="12"/>
          </p:nvPr>
        </p:nvSpPr>
        <p:spPr/>
        <p:txBody>
          <a:bodyPr/>
          <a:lstStyle/>
          <a:p>
            <a:fld id="{EF10AA22-7383-4F49-87C9-FE0A84CB7966}" type="slidenum">
              <a:rPr lang="en-AU" smtClean="0"/>
              <a:pPr/>
              <a:t>19</a:t>
            </a:fld>
            <a:endParaRPr lang="en-AU" dirty="0"/>
          </a:p>
        </p:txBody>
      </p:sp>
      <p:graphicFrame>
        <p:nvGraphicFramePr>
          <p:cNvPr id="7" name="Table 6" descr="This table documents the differences in the data access and detail between the three access points of the PIA data: the secure enclave, TableBuilder and Synthetic Data." title="Table"/>
          <p:cNvGraphicFramePr>
            <a:graphicFrameLocks noGrp="1"/>
          </p:cNvGraphicFramePr>
          <p:nvPr>
            <p:extLst>
              <p:ext uri="{D42A27DB-BD31-4B8C-83A1-F6EECF244321}">
                <p14:modId xmlns:p14="http://schemas.microsoft.com/office/powerpoint/2010/main" val="4090780768"/>
              </p:ext>
            </p:extLst>
          </p:nvPr>
        </p:nvGraphicFramePr>
        <p:xfrm>
          <a:off x="323529" y="1484784"/>
          <a:ext cx="8402959" cy="4728223"/>
        </p:xfrm>
        <a:graphic>
          <a:graphicData uri="http://schemas.openxmlformats.org/drawingml/2006/table">
            <a:tbl>
              <a:tblPr firstRow="1" firstCol="1" bandRow="1">
                <a:tableStyleId>{5C22544A-7EE6-4342-B048-85BDC9FD1C3A}</a:tableStyleId>
              </a:tblPr>
              <a:tblGrid>
                <a:gridCol w="1828117">
                  <a:extLst>
                    <a:ext uri="{9D8B030D-6E8A-4147-A177-3AD203B41FA5}">
                      <a16:colId xmlns:a16="http://schemas.microsoft.com/office/drawing/2014/main" val="3277180380"/>
                    </a:ext>
                  </a:extLst>
                </a:gridCol>
                <a:gridCol w="2191614">
                  <a:extLst>
                    <a:ext uri="{9D8B030D-6E8A-4147-A177-3AD203B41FA5}">
                      <a16:colId xmlns:a16="http://schemas.microsoft.com/office/drawing/2014/main" val="1038964272"/>
                    </a:ext>
                  </a:extLst>
                </a:gridCol>
                <a:gridCol w="2191614">
                  <a:extLst>
                    <a:ext uri="{9D8B030D-6E8A-4147-A177-3AD203B41FA5}">
                      <a16:colId xmlns:a16="http://schemas.microsoft.com/office/drawing/2014/main" val="677434221"/>
                    </a:ext>
                  </a:extLst>
                </a:gridCol>
                <a:gridCol w="2191614">
                  <a:extLst>
                    <a:ext uri="{9D8B030D-6E8A-4147-A177-3AD203B41FA5}">
                      <a16:colId xmlns:a16="http://schemas.microsoft.com/office/drawing/2014/main" val="2366508739"/>
                    </a:ext>
                  </a:extLst>
                </a:gridCol>
              </a:tblGrid>
              <a:tr h="329498">
                <a:tc>
                  <a:txBody>
                    <a:bodyPr/>
                    <a:lstStyle/>
                    <a:p>
                      <a:pPr>
                        <a:lnSpc>
                          <a:spcPts val="1400"/>
                        </a:lnSpc>
                        <a:spcBef>
                          <a:spcPts val="600"/>
                        </a:spcBef>
                        <a:spcAft>
                          <a:spcPts val="0"/>
                        </a:spcAft>
                      </a:pPr>
                      <a:r>
                        <a:rPr lang="en-AU" sz="1000" spc="20" dirty="0">
                          <a:effectLst/>
                        </a:rPr>
                        <a:t>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gn="ctr">
                        <a:lnSpc>
                          <a:spcPts val="1400"/>
                        </a:lnSpc>
                        <a:spcBef>
                          <a:spcPts val="600"/>
                        </a:spcBef>
                        <a:spcAft>
                          <a:spcPts val="0"/>
                        </a:spcAft>
                      </a:pPr>
                      <a:r>
                        <a:rPr lang="en-AU" sz="1100" spc="20" dirty="0">
                          <a:effectLst/>
                        </a:rPr>
                        <a:t>PIA in SURE</a:t>
                      </a:r>
                      <a:endParaRPr lang="en-AU"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gn="ctr">
                        <a:lnSpc>
                          <a:spcPts val="1400"/>
                        </a:lnSpc>
                        <a:spcBef>
                          <a:spcPts val="600"/>
                        </a:spcBef>
                        <a:spcAft>
                          <a:spcPts val="0"/>
                        </a:spcAft>
                      </a:pPr>
                      <a:r>
                        <a:rPr lang="en-AU" sz="1100" spc="20" dirty="0">
                          <a:effectLst/>
                        </a:rPr>
                        <a:t>TableBuilder</a:t>
                      </a:r>
                      <a:endParaRPr lang="en-AU" sz="16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gn="ctr">
                        <a:lnSpc>
                          <a:spcPts val="1400"/>
                        </a:lnSpc>
                        <a:spcBef>
                          <a:spcPts val="600"/>
                        </a:spcBef>
                        <a:spcAft>
                          <a:spcPts val="0"/>
                        </a:spcAft>
                      </a:pPr>
                      <a:r>
                        <a:rPr lang="en-AU" sz="1050" spc="20" dirty="0">
                          <a:effectLst/>
                        </a:rPr>
                        <a:t>Synthetic Data</a:t>
                      </a:r>
                      <a:endParaRPr lang="en-AU" sz="14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2188903122"/>
                  </a:ext>
                </a:extLst>
              </a:tr>
              <a:tr h="793827">
                <a:tc>
                  <a:txBody>
                    <a:bodyPr/>
                    <a:lstStyle/>
                    <a:p>
                      <a:pPr>
                        <a:lnSpc>
                          <a:spcPts val="1400"/>
                        </a:lnSpc>
                        <a:spcBef>
                          <a:spcPts val="600"/>
                        </a:spcBef>
                        <a:spcAft>
                          <a:spcPts val="0"/>
                        </a:spcAft>
                      </a:pPr>
                      <a:r>
                        <a:rPr lang="en-AU" sz="1000" spc="20" dirty="0">
                          <a:effectLst/>
                        </a:rPr>
                        <a:t>Accessibility</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Applications are considered and approval based on user expertise and need for the data in context of a specific project</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Unrestricted access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smtClean="0">
                          <a:effectLst/>
                        </a:rPr>
                        <a:t>Unrestricted access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318327864"/>
                  </a:ext>
                </a:extLst>
              </a:tr>
              <a:tr h="626884">
                <a:tc>
                  <a:txBody>
                    <a:bodyPr/>
                    <a:lstStyle/>
                    <a:p>
                      <a:pPr>
                        <a:lnSpc>
                          <a:spcPts val="1400"/>
                        </a:lnSpc>
                        <a:spcBef>
                          <a:spcPts val="600"/>
                        </a:spcBef>
                        <a:spcAft>
                          <a:spcPts val="0"/>
                        </a:spcAft>
                      </a:pPr>
                      <a:r>
                        <a:rPr lang="en-AU" sz="1000" spc="20" dirty="0">
                          <a:effectLst/>
                        </a:rPr>
                        <a:t>User Access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User pays </a:t>
                      </a:r>
                      <a:r>
                        <a:rPr lang="en-AU" sz="1000" spc="20" dirty="0" smtClean="0">
                          <a:effectLst/>
                        </a:rPr>
                        <a:t>an access fee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Free </a:t>
                      </a:r>
                      <a:r>
                        <a:rPr lang="en-AU" sz="1000" spc="20" dirty="0" smtClean="0">
                          <a:effectLst/>
                        </a:rPr>
                        <a:t>registration</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Free </a:t>
                      </a:r>
                      <a:r>
                        <a:rPr lang="en-AU" sz="1000" spc="20" dirty="0" smtClean="0">
                          <a:effectLst/>
                        </a:rPr>
                        <a:t>registration</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851758843"/>
                  </a:ext>
                </a:extLst>
              </a:tr>
              <a:tr h="1330381">
                <a:tc>
                  <a:txBody>
                    <a:bodyPr/>
                    <a:lstStyle/>
                    <a:p>
                      <a:pPr>
                        <a:lnSpc>
                          <a:spcPts val="1400"/>
                        </a:lnSpc>
                        <a:spcBef>
                          <a:spcPts val="600"/>
                        </a:spcBef>
                        <a:spcAft>
                          <a:spcPts val="0"/>
                        </a:spcAft>
                      </a:pPr>
                      <a:r>
                        <a:rPr lang="en-AU" sz="1000" spc="20" dirty="0">
                          <a:effectLst/>
                        </a:rPr>
                        <a:t>User Experience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Once approved, access is within a secure enclave and users will see unit record data. All analyses are run remotely within the secure enclave. Output must be approved before being taken out of </a:t>
                      </a:r>
                      <a:r>
                        <a:rPr lang="en-AU" sz="1000" spc="20" dirty="0" smtClean="0">
                          <a:effectLst/>
                        </a:rPr>
                        <a:t>SURE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Once users log in, they are able to construct tables of aggregate data freely, without constraint. These tables can then be downloaded as .csv files without review. Users do not see the unit level record data at any </a:t>
                      </a:r>
                      <a:r>
                        <a:rPr lang="en-AU" sz="1000" spc="20" dirty="0" smtClean="0">
                          <a:effectLst/>
                        </a:rPr>
                        <a:t>stage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Users can download the complete dataset of unit level record data to use on their own </a:t>
                      </a:r>
                      <a:r>
                        <a:rPr lang="en-AU" sz="1000" spc="20" dirty="0" smtClean="0">
                          <a:effectLst/>
                        </a:rPr>
                        <a:t>system</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3657193259"/>
                  </a:ext>
                </a:extLst>
              </a:tr>
              <a:tr h="444351">
                <a:tc>
                  <a:txBody>
                    <a:bodyPr/>
                    <a:lstStyle/>
                    <a:p>
                      <a:pPr>
                        <a:lnSpc>
                          <a:spcPts val="1400"/>
                        </a:lnSpc>
                        <a:spcBef>
                          <a:spcPts val="600"/>
                        </a:spcBef>
                        <a:spcAft>
                          <a:spcPts val="0"/>
                        </a:spcAft>
                      </a:pPr>
                      <a:r>
                        <a:rPr lang="en-AU" sz="1000" spc="20" dirty="0">
                          <a:effectLst/>
                        </a:rPr>
                        <a:t>Sources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hlinkClick r:id="rId3"/>
                        </a:rPr>
                        <a:t>AIHW secure environment</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hlinkClick r:id="rId4"/>
                        </a:rPr>
                        <a:t>ABS Tablebuilder site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err="1" smtClean="0">
                          <a:effectLst/>
                          <a:hlinkClick r:id="rId5"/>
                        </a:rPr>
                        <a:t>Dataverse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3499027190"/>
                  </a:ext>
                </a:extLst>
              </a:tr>
              <a:tr h="269613">
                <a:tc>
                  <a:txBody>
                    <a:bodyPr/>
                    <a:lstStyle/>
                    <a:p>
                      <a:pPr>
                        <a:lnSpc>
                          <a:spcPts val="1400"/>
                        </a:lnSpc>
                        <a:spcBef>
                          <a:spcPts val="600"/>
                        </a:spcBef>
                        <a:spcAft>
                          <a:spcPts val="0"/>
                        </a:spcAft>
                      </a:pPr>
                      <a:r>
                        <a:rPr lang="en-AU" sz="1000" spc="20" dirty="0">
                          <a:effectLst/>
                        </a:rPr>
                        <a:t>Number of Variables</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60</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38</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31</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2715467720"/>
                  </a:ext>
                </a:extLst>
              </a:tr>
              <a:tr h="269613">
                <a:tc>
                  <a:txBody>
                    <a:bodyPr/>
                    <a:lstStyle/>
                    <a:p>
                      <a:pPr>
                        <a:lnSpc>
                          <a:spcPts val="1400"/>
                        </a:lnSpc>
                        <a:spcBef>
                          <a:spcPts val="600"/>
                        </a:spcBef>
                        <a:spcAft>
                          <a:spcPts val="0"/>
                        </a:spcAft>
                      </a:pPr>
                      <a:r>
                        <a:rPr lang="en-AU" sz="1000" spc="20">
                          <a:effectLst/>
                        </a:rPr>
                        <a:t>Format of Date of Birth</a:t>
                      </a:r>
                      <a:endParaRPr lang="en-AU" sz="1200" spc="2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Rounded to the month</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Rounded to the year</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Rounded to the decade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1577596077"/>
                  </a:ext>
                </a:extLst>
              </a:tr>
              <a:tr h="626884">
                <a:tc>
                  <a:txBody>
                    <a:bodyPr/>
                    <a:lstStyle/>
                    <a:p>
                      <a:pPr>
                        <a:lnSpc>
                          <a:spcPts val="1400"/>
                        </a:lnSpc>
                        <a:spcBef>
                          <a:spcPts val="600"/>
                        </a:spcBef>
                        <a:spcAft>
                          <a:spcPts val="0"/>
                        </a:spcAft>
                      </a:pPr>
                      <a:r>
                        <a:rPr lang="en-AU" sz="1000" spc="20" dirty="0">
                          <a:effectLst/>
                        </a:rPr>
                        <a:t>Geographic Information </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Country (Birth, Residence and Citizenship), State, Postcode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Country by Region (Birth and Residence), State, Postcode, Address at SA3 level</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tc>
                  <a:txBody>
                    <a:bodyPr/>
                    <a:lstStyle/>
                    <a:p>
                      <a:pPr>
                        <a:lnSpc>
                          <a:spcPts val="1400"/>
                        </a:lnSpc>
                        <a:spcBef>
                          <a:spcPts val="600"/>
                        </a:spcBef>
                        <a:spcAft>
                          <a:spcPts val="0"/>
                        </a:spcAft>
                      </a:pPr>
                      <a:r>
                        <a:rPr lang="en-AU" sz="1000" spc="20" dirty="0">
                          <a:effectLst/>
                        </a:rPr>
                        <a:t>Country (Birth and Residence), </a:t>
                      </a:r>
                      <a:r>
                        <a:rPr lang="en-AU" sz="1000" spc="20" dirty="0" smtClean="0">
                          <a:effectLst/>
                        </a:rPr>
                        <a:t>Postcode</a:t>
                      </a:r>
                      <a:endParaRPr lang="en-AU" sz="1200" spc="2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1330" marR="61330" marT="48269" marB="48269" anchor="ctr"/>
                </a:tc>
                <a:extLst>
                  <a:ext uri="{0D108BD9-81ED-4DB2-BD59-A6C34878D82A}">
                    <a16:rowId xmlns:a16="http://schemas.microsoft.com/office/drawing/2014/main" val="2227534435"/>
                  </a:ext>
                </a:extLst>
              </a:tr>
            </a:tbl>
          </a:graphicData>
        </a:graphic>
      </p:graphicFrame>
      <p:sp>
        <p:nvSpPr>
          <p:cNvPr id="8" name="Rounded Rectangle 7" descr="Highlighting free registration and unrestricted access of TableBuilder" title="Highlight"/>
          <p:cNvSpPr/>
          <p:nvPr/>
        </p:nvSpPr>
        <p:spPr>
          <a:xfrm>
            <a:off x="2151668" y="1778157"/>
            <a:ext cx="6568923" cy="142770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ounded Rectangle 10" descr="Highlighting the reduced number of variables in TableBuilder compared to the number available in the secure enclave." title="Highlight"/>
          <p:cNvSpPr/>
          <p:nvPr/>
        </p:nvSpPr>
        <p:spPr>
          <a:xfrm>
            <a:off x="2156779" y="4993490"/>
            <a:ext cx="6568923" cy="35769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ounded Rectangle 11" descr="Highlighting the less specific information available in TableBuilder compared to the information available in the secure enclave. " title="Highlight"/>
          <p:cNvSpPr/>
          <p:nvPr/>
        </p:nvSpPr>
        <p:spPr>
          <a:xfrm>
            <a:off x="2151668" y="5589237"/>
            <a:ext cx="6568923" cy="576065"/>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8620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0768"/>
          </a:xfrm>
          <a:solidFill>
            <a:srgbClr val="005A70"/>
          </a:solidFill>
        </p:spPr>
        <p:txBody>
          <a:bodyPr lIns="180000" tIns="180000" rIns="180000" bIns="180000"/>
          <a:lstStyle/>
          <a:p>
            <a:r>
              <a:rPr lang="en-AU" sz="3200" dirty="0">
                <a:solidFill>
                  <a:schemeClr val="bg1"/>
                </a:solidFill>
              </a:rPr>
              <a:t>How might this be relevant to your grant application for the TTL Fund</a:t>
            </a:r>
            <a:r>
              <a:rPr lang="en-AU" sz="3200" dirty="0" smtClean="0">
                <a:solidFill>
                  <a:schemeClr val="bg1"/>
                </a:solidFill>
              </a:rPr>
              <a:t>?</a:t>
            </a:r>
            <a:endParaRPr lang="en-AU" sz="3200" dirty="0">
              <a:solidFill>
                <a:schemeClr val="bg1"/>
              </a:solidFill>
            </a:endParaRPr>
          </a:p>
        </p:txBody>
      </p:sp>
      <p:sp>
        <p:nvSpPr>
          <p:cNvPr id="4" name="Footer Placeholder 3"/>
          <p:cNvSpPr>
            <a:spLocks noGrp="1"/>
          </p:cNvSpPr>
          <p:nvPr>
            <p:ph type="ftr" sz="quarter" idx="11"/>
          </p:nvPr>
        </p:nvSpPr>
        <p:spPr/>
        <p:txBody>
          <a:bodyPr/>
          <a:lstStyle/>
          <a:p>
            <a:r>
              <a:rPr lang="en-AU" dirty="0" smtClean="0"/>
              <a:t>Available Data at DSS</a:t>
            </a:r>
            <a:endParaRPr lang="en-AU" dirty="0"/>
          </a:p>
        </p:txBody>
      </p:sp>
      <p:sp>
        <p:nvSpPr>
          <p:cNvPr id="5" name="Slide Number Placeholder 4"/>
          <p:cNvSpPr>
            <a:spLocks noGrp="1"/>
          </p:cNvSpPr>
          <p:nvPr>
            <p:ph type="sldNum" sz="quarter" idx="12"/>
          </p:nvPr>
        </p:nvSpPr>
        <p:spPr/>
        <p:txBody>
          <a:bodyPr/>
          <a:lstStyle/>
          <a:p>
            <a:fld id="{EF10AA22-7383-4F49-87C9-FE0A84CB7966}" type="slidenum">
              <a:rPr lang="en-AU" smtClean="0"/>
              <a:t>2</a:t>
            </a:fld>
            <a:endParaRPr lang="en-AU" dirty="0"/>
          </a:p>
        </p:txBody>
      </p:sp>
      <p:sp>
        <p:nvSpPr>
          <p:cNvPr id="3" name="Content Placeholder 2"/>
          <p:cNvSpPr>
            <a:spLocks noGrp="1"/>
          </p:cNvSpPr>
          <p:nvPr>
            <p:ph idx="1"/>
          </p:nvPr>
        </p:nvSpPr>
        <p:spPr/>
        <p:txBody>
          <a:bodyPr anchor="ctr"/>
          <a:lstStyle/>
          <a:p>
            <a:pPr marL="0" indent="0">
              <a:buNone/>
            </a:pPr>
            <a:r>
              <a:rPr lang="en-AU" dirty="0"/>
              <a:t>The assessment criteria outlined in the Try Test and Learn Fund grant opportunity guidelines encourages you to provide ‘evidence’</a:t>
            </a:r>
          </a:p>
          <a:p>
            <a:pPr lvl="0"/>
            <a:r>
              <a:rPr lang="en-AU" dirty="0"/>
              <a:t>provide evidence that the people targeted by your project are at risk of long-term welfare dependence (e.g. evidence may include Priority Investment Approach data, research, government reports, empirical evidence, etc.);</a:t>
            </a:r>
          </a:p>
          <a:p>
            <a:pPr lvl="0"/>
            <a:r>
              <a:rPr lang="en-AU" dirty="0"/>
              <a:t>provide evidence of the need for your project among those it would support (e.g. evidence may include Priority Investment Approach data, research, government reports, empirical evidence, etc.)</a:t>
            </a:r>
          </a:p>
        </p:txBody>
      </p:sp>
    </p:spTree>
    <p:extLst>
      <p:ext uri="{BB962C8B-B14F-4D97-AF65-F5344CB8AC3E}">
        <p14:creationId xmlns:p14="http://schemas.microsoft.com/office/powerpoint/2010/main" val="3942212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dirty="0" smtClean="0"/>
              <a:t>Priority Investment Approach (PIA) Data</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20</a:t>
            </a:fld>
            <a:endParaRPr lang="en-AU" dirty="0"/>
          </a:p>
        </p:txBody>
      </p:sp>
      <p:sp>
        <p:nvSpPr>
          <p:cNvPr id="3" name="Content Placeholder 2"/>
          <p:cNvSpPr>
            <a:spLocks noGrp="1"/>
          </p:cNvSpPr>
          <p:nvPr>
            <p:ph idx="1"/>
          </p:nvPr>
        </p:nvSpPr>
        <p:spPr/>
        <p:txBody>
          <a:bodyPr/>
          <a:lstStyle/>
          <a:p>
            <a:pPr marL="617538" lvl="1" indent="-342900">
              <a:buFont typeface="Arial" panose="020B0604020202020204" pitchFamily="34" charset="0"/>
              <a:buChar char="•"/>
            </a:pPr>
            <a:r>
              <a:rPr lang="en-AU" dirty="0" smtClean="0"/>
              <a:t>The PIA Research dataset is a subset that includes 14 years of information about payment recipients over 56 quarterly snapshots from July 2001 to June 2015.</a:t>
            </a:r>
          </a:p>
          <a:p>
            <a:pPr marL="617538" lvl="1" indent="-342900">
              <a:buFont typeface="Arial" panose="020B0604020202020204" pitchFamily="34" charset="0"/>
              <a:buChar char="•"/>
            </a:pPr>
            <a:r>
              <a:rPr lang="en-AU" dirty="0" smtClean="0"/>
              <a:t>The </a:t>
            </a:r>
            <a:r>
              <a:rPr lang="en-AU" dirty="0"/>
              <a:t>data contains information about those people who have received one of 21 benefits including Aged Pension, Disability Support Pension, </a:t>
            </a:r>
            <a:r>
              <a:rPr lang="en-AU" dirty="0" err="1"/>
              <a:t>Newstart</a:t>
            </a:r>
            <a:r>
              <a:rPr lang="en-AU" dirty="0"/>
              <a:t> </a:t>
            </a:r>
            <a:r>
              <a:rPr lang="en-AU" dirty="0" smtClean="0"/>
              <a:t>Allowance, Youth Allowance </a:t>
            </a:r>
            <a:r>
              <a:rPr lang="en-AU" dirty="0"/>
              <a:t>and Carer Payment.</a:t>
            </a:r>
          </a:p>
          <a:p>
            <a:pPr marL="617538" lvl="1" indent="-342900">
              <a:buFont typeface="Arial" panose="020B0604020202020204" pitchFamily="34" charset="0"/>
              <a:buChar char="•"/>
            </a:pPr>
            <a:r>
              <a:rPr lang="en-AU" dirty="0"/>
              <a:t>The de-identified information includes demographic and geographical information, as well as information relating to accommodation, primary medical conditions, education and income.</a:t>
            </a:r>
          </a:p>
          <a:p>
            <a:pPr marL="617538" lvl="1" indent="-342900">
              <a:buFont typeface="Arial" panose="020B0604020202020204" pitchFamily="34" charset="0"/>
              <a:buChar char="•"/>
            </a:pPr>
            <a:r>
              <a:rPr lang="en-AU" dirty="0"/>
              <a:t>Demographic variables of the partner are also available for some of the recipients</a:t>
            </a:r>
            <a:r>
              <a:rPr lang="en-AU" dirty="0" smtClean="0"/>
              <a:t>.</a:t>
            </a:r>
            <a:endParaRPr lang="en-AU" dirty="0"/>
          </a:p>
        </p:txBody>
      </p:sp>
    </p:spTree>
    <p:extLst>
      <p:ext uri="{BB962C8B-B14F-4D97-AF65-F5344CB8AC3E}">
        <p14:creationId xmlns:p14="http://schemas.microsoft.com/office/powerpoint/2010/main" val="392692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dirty="0" smtClean="0"/>
              <a:t>PIA Data in SURE (and the Synthetic Data)</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21</a:t>
            </a:fld>
            <a:endParaRPr lang="en-AU" dirty="0"/>
          </a:p>
        </p:txBody>
      </p:sp>
      <p:sp>
        <p:nvSpPr>
          <p:cNvPr id="3" name="Content Placeholder 2"/>
          <p:cNvSpPr>
            <a:spLocks noGrp="1"/>
          </p:cNvSpPr>
          <p:nvPr>
            <p:ph idx="1"/>
          </p:nvPr>
        </p:nvSpPr>
        <p:spPr/>
        <p:txBody>
          <a:bodyPr anchor="ctr"/>
          <a:lstStyle/>
          <a:p>
            <a:pPr marL="0" indent="0">
              <a:buNone/>
            </a:pPr>
            <a:r>
              <a:rPr lang="en-AU" sz="2400" dirty="0" smtClean="0">
                <a:latin typeface="+mj-lt"/>
              </a:rPr>
              <a:t>AUDIENCE</a:t>
            </a:r>
            <a:endParaRPr lang="en-AU" sz="2400" dirty="0">
              <a:latin typeface="+mj-lt"/>
            </a:endParaRPr>
          </a:p>
          <a:p>
            <a:r>
              <a:rPr lang="en-AU" dirty="0" smtClean="0"/>
              <a:t>Researchers with advanced analytics skills</a:t>
            </a:r>
            <a:endParaRPr lang="en-AU" dirty="0"/>
          </a:p>
          <a:p>
            <a:pPr marL="0" indent="0">
              <a:buNone/>
            </a:pPr>
            <a:r>
              <a:rPr lang="en-AU" sz="2400" dirty="0" smtClean="0">
                <a:latin typeface="+mj-lt"/>
              </a:rPr>
              <a:t>FUNCTION</a:t>
            </a:r>
            <a:endParaRPr lang="en-AU" sz="2400" dirty="0">
              <a:latin typeface="+mj-lt"/>
            </a:endParaRPr>
          </a:p>
          <a:p>
            <a:r>
              <a:rPr lang="en-AU" dirty="0" smtClean="0"/>
              <a:t>Unit-record level data for research purposes</a:t>
            </a:r>
            <a:endParaRPr lang="en-AU" dirty="0"/>
          </a:p>
          <a:p>
            <a:pPr marL="0" indent="0">
              <a:buNone/>
            </a:pPr>
            <a:r>
              <a:rPr lang="en-AU" sz="2400" dirty="0" smtClean="0">
                <a:latin typeface="+mj-lt"/>
              </a:rPr>
              <a:t>LOCATION</a:t>
            </a:r>
          </a:p>
          <a:p>
            <a:r>
              <a:rPr lang="en-AU" dirty="0" smtClean="0"/>
              <a:t>www.aihw.gov.au/our-services/data-on-request/dss-data</a:t>
            </a:r>
            <a:endParaRPr lang="en-AU" dirty="0"/>
          </a:p>
        </p:txBody>
      </p:sp>
    </p:spTree>
    <p:extLst>
      <p:ext uri="{BB962C8B-B14F-4D97-AF65-F5344CB8AC3E}">
        <p14:creationId xmlns:p14="http://schemas.microsoft.com/office/powerpoint/2010/main" val="3394479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dirty="0" smtClean="0"/>
              <a:t>PIA Data in </a:t>
            </a:r>
            <a:r>
              <a:rPr lang="en-AU" sz="3200" dirty="0" err="1" smtClean="0"/>
              <a:t>TableBuilder</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22</a:t>
            </a:fld>
            <a:endParaRPr lang="en-AU" dirty="0"/>
          </a:p>
        </p:txBody>
      </p:sp>
      <p:sp>
        <p:nvSpPr>
          <p:cNvPr id="3" name="Content Placeholder 2"/>
          <p:cNvSpPr>
            <a:spLocks noGrp="1"/>
          </p:cNvSpPr>
          <p:nvPr>
            <p:ph idx="1"/>
          </p:nvPr>
        </p:nvSpPr>
        <p:spPr/>
        <p:txBody>
          <a:bodyPr anchor="ctr"/>
          <a:lstStyle/>
          <a:p>
            <a:pPr marL="0" indent="0">
              <a:buNone/>
            </a:pPr>
            <a:r>
              <a:rPr lang="en-AU" sz="2400" dirty="0" smtClean="0">
                <a:latin typeface="+mj-lt"/>
              </a:rPr>
              <a:t>AUDIENCE</a:t>
            </a:r>
            <a:endParaRPr lang="en-AU" sz="2400" dirty="0">
              <a:latin typeface="+mj-lt"/>
            </a:endParaRPr>
          </a:p>
          <a:p>
            <a:r>
              <a:rPr lang="en-AU" dirty="0"/>
              <a:t>Everybody</a:t>
            </a:r>
          </a:p>
          <a:p>
            <a:pPr lvl="1"/>
            <a:r>
              <a:rPr lang="en-AU" dirty="0"/>
              <a:t>Teachers and students</a:t>
            </a:r>
          </a:p>
          <a:p>
            <a:pPr lvl="1"/>
            <a:r>
              <a:rPr lang="en-AU" dirty="0" smtClean="0"/>
              <a:t>Academics</a:t>
            </a:r>
            <a:endParaRPr lang="en-AU" dirty="0"/>
          </a:p>
          <a:p>
            <a:pPr lvl="1"/>
            <a:r>
              <a:rPr lang="en-AU" dirty="0"/>
              <a:t>Non Government Organisations</a:t>
            </a:r>
          </a:p>
          <a:p>
            <a:pPr marL="0" indent="0">
              <a:buNone/>
            </a:pPr>
            <a:r>
              <a:rPr lang="en-AU" sz="2400" dirty="0" smtClean="0">
                <a:latin typeface="+mj-lt"/>
              </a:rPr>
              <a:t>FUNCTION</a:t>
            </a:r>
            <a:endParaRPr lang="en-AU" sz="2400" dirty="0">
              <a:latin typeface="+mj-lt"/>
            </a:endParaRPr>
          </a:p>
          <a:p>
            <a:r>
              <a:rPr lang="en-AU" dirty="0"/>
              <a:t>Create and download both tables and graphs </a:t>
            </a:r>
          </a:p>
          <a:p>
            <a:r>
              <a:rPr lang="en-AU" dirty="0"/>
              <a:t>Population </a:t>
            </a:r>
            <a:r>
              <a:rPr lang="en-AU" dirty="0" smtClean="0"/>
              <a:t>estimates</a:t>
            </a:r>
          </a:p>
          <a:p>
            <a:pPr marL="0" indent="0">
              <a:buNone/>
            </a:pPr>
            <a:r>
              <a:rPr lang="en-AU" sz="2400" dirty="0" smtClean="0">
                <a:latin typeface="+mj-lt"/>
              </a:rPr>
              <a:t>LOCATION</a:t>
            </a:r>
          </a:p>
          <a:p>
            <a:r>
              <a:rPr lang="en-AU" dirty="0" smtClean="0"/>
              <a:t>Australian Bureau of Statistics</a:t>
            </a:r>
            <a:endParaRPr lang="en-AU" dirty="0"/>
          </a:p>
        </p:txBody>
      </p:sp>
    </p:spTree>
    <p:extLst>
      <p:ext uri="{BB962C8B-B14F-4D97-AF65-F5344CB8AC3E}">
        <p14:creationId xmlns:p14="http://schemas.microsoft.com/office/powerpoint/2010/main" val="2395874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DOMINO</a:t>
            </a:r>
            <a:br>
              <a:rPr lang="en-AU" dirty="0" smtClean="0"/>
            </a:br>
            <a:r>
              <a:rPr lang="en-AU" sz="3200" dirty="0"/>
              <a:t/>
            </a:r>
            <a:br>
              <a:rPr lang="en-AU" sz="3200" dirty="0"/>
            </a:br>
            <a:r>
              <a:rPr lang="en-AU" sz="3200" dirty="0" smtClean="0"/>
              <a:t>Data Over Multiple Individual </a:t>
            </a:r>
            <a:r>
              <a:rPr lang="en-AU" sz="3200" dirty="0" err="1" smtClean="0"/>
              <a:t>Occurences</a:t>
            </a:r>
            <a:endParaRPr lang="en-AU" dirty="0"/>
          </a:p>
        </p:txBody>
      </p:sp>
      <p:sp>
        <p:nvSpPr>
          <p:cNvPr id="3" name="Footer Placeholder 2"/>
          <p:cNvSpPr>
            <a:spLocks noGrp="1"/>
          </p:cNvSpPr>
          <p:nvPr>
            <p:ph type="ftr" sz="quarter" idx="11"/>
          </p:nvPr>
        </p:nvSpPr>
        <p:spPr/>
        <p:txBody>
          <a:bodyPr/>
          <a:lstStyle/>
          <a:p>
            <a:r>
              <a:rPr lang="en-AU" dirty="0"/>
              <a:t>Available Data at DSS</a:t>
            </a:r>
          </a:p>
        </p:txBody>
      </p:sp>
      <p:sp>
        <p:nvSpPr>
          <p:cNvPr id="4" name="Slide Number Placeholder 3"/>
          <p:cNvSpPr>
            <a:spLocks noGrp="1"/>
          </p:cNvSpPr>
          <p:nvPr>
            <p:ph type="sldNum" sz="quarter" idx="12"/>
          </p:nvPr>
        </p:nvSpPr>
        <p:spPr/>
        <p:txBody>
          <a:bodyPr/>
          <a:lstStyle/>
          <a:p>
            <a:fld id="{EF10AA22-7383-4F49-87C9-FE0A84CB7966}" type="slidenum">
              <a:rPr lang="en-AU" smtClean="0"/>
              <a:pPr/>
              <a:t>23</a:t>
            </a:fld>
            <a:endParaRPr lang="en-AU" dirty="0"/>
          </a:p>
        </p:txBody>
      </p:sp>
    </p:spTree>
    <p:extLst>
      <p:ext uri="{BB962C8B-B14F-4D97-AF65-F5344CB8AC3E}">
        <p14:creationId xmlns:p14="http://schemas.microsoft.com/office/powerpoint/2010/main" val="2944515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Over Multiple </a:t>
            </a:r>
            <a:r>
              <a:rPr lang="en-AU" dirty="0" smtClean="0"/>
              <a:t>INdividual</a:t>
            </a:r>
            <a:r>
              <a:rPr lang="en-AU" dirty="0" smtClean="0"/>
              <a:t> Occurrences (DOMINO)</a:t>
            </a:r>
            <a:endParaRPr lang="en-AU"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24</a:t>
            </a:fld>
            <a:endParaRPr lang="en-AU" dirty="0"/>
          </a:p>
        </p:txBody>
      </p:sp>
      <p:pic>
        <p:nvPicPr>
          <p:cNvPr id="11" name="Picture 3" title="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820" y="3744639"/>
            <a:ext cx="602360" cy="123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Oval 22" title="Circle around person"/>
          <p:cNvSpPr/>
          <p:nvPr/>
        </p:nvSpPr>
        <p:spPr>
          <a:xfrm>
            <a:off x="3923928" y="3356992"/>
            <a:ext cx="1296144" cy="21602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2" name="Straight Arrow Connector 11" descr="Pointing to Working Age Payments" title="Arrow"/>
          <p:cNvCxnSpPr>
            <a:stCxn id="23" idx="2"/>
            <a:endCxn id="7" idx="4"/>
          </p:cNvCxnSpPr>
          <p:nvPr/>
        </p:nvCxnSpPr>
        <p:spPr>
          <a:xfrm flipH="1">
            <a:off x="2989153" y="4437112"/>
            <a:ext cx="934775" cy="8437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Flowchart: Magnetic Disk 6"/>
          <p:cNvSpPr/>
          <p:nvPr/>
        </p:nvSpPr>
        <p:spPr>
          <a:xfrm>
            <a:off x="1721963" y="4711838"/>
            <a:ext cx="1267190" cy="113806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Working age payments</a:t>
            </a:r>
            <a:endParaRPr lang="en-AU" sz="1400" b="1" dirty="0"/>
          </a:p>
        </p:txBody>
      </p:sp>
      <p:cxnSp>
        <p:nvCxnSpPr>
          <p:cNvPr id="13" name="Straight Arrow Connector 12" descr="Pointing to Settlement Services" title="Arrow"/>
          <p:cNvCxnSpPr>
            <a:stCxn id="23" idx="1"/>
            <a:endCxn id="6" idx="4"/>
          </p:cNvCxnSpPr>
          <p:nvPr/>
        </p:nvCxnSpPr>
        <p:spPr>
          <a:xfrm flipH="1" flipV="1">
            <a:off x="2988081" y="3111849"/>
            <a:ext cx="1125663" cy="5615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Flowchart: Magnetic Disk 5"/>
          <p:cNvSpPr/>
          <p:nvPr/>
        </p:nvSpPr>
        <p:spPr>
          <a:xfrm>
            <a:off x="1713641" y="2539434"/>
            <a:ext cx="1274440" cy="114483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Settlement</a:t>
            </a:r>
          </a:p>
          <a:p>
            <a:pPr algn="ctr"/>
            <a:r>
              <a:rPr lang="en-AU" sz="1400" b="1" dirty="0" smtClean="0"/>
              <a:t>Services</a:t>
            </a:r>
            <a:endParaRPr lang="en-AU" sz="1400" b="1" dirty="0"/>
          </a:p>
        </p:txBody>
      </p:sp>
      <p:cxnSp>
        <p:nvCxnSpPr>
          <p:cNvPr id="14" name="Straight Arrow Connector 13" descr="Pointing to Program grants and funding" title="Arrow"/>
          <p:cNvCxnSpPr>
            <a:stCxn id="23" idx="0"/>
            <a:endCxn id="10" idx="3"/>
          </p:cNvCxnSpPr>
          <p:nvPr/>
        </p:nvCxnSpPr>
        <p:spPr>
          <a:xfrm flipV="1">
            <a:off x="4572000" y="2892176"/>
            <a:ext cx="0" cy="4648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Flowchart: Magnetic Disk 9"/>
          <p:cNvSpPr/>
          <p:nvPr/>
        </p:nvSpPr>
        <p:spPr>
          <a:xfrm>
            <a:off x="3887924" y="1700395"/>
            <a:ext cx="1368152" cy="119178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Program grants and funding</a:t>
            </a:r>
            <a:endParaRPr lang="en-AU" sz="1400" b="1" dirty="0"/>
          </a:p>
        </p:txBody>
      </p:sp>
      <p:cxnSp>
        <p:nvCxnSpPr>
          <p:cNvPr id="15" name="Straight Arrow Connector 14" descr="Pointing to Pensions" title="Arrow"/>
          <p:cNvCxnSpPr>
            <a:stCxn id="23" idx="7"/>
            <a:endCxn id="9" idx="2"/>
          </p:cNvCxnSpPr>
          <p:nvPr/>
        </p:nvCxnSpPr>
        <p:spPr>
          <a:xfrm flipV="1">
            <a:off x="5030256" y="3111849"/>
            <a:ext cx="1197928" cy="5615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Flowchart: Magnetic Disk 8"/>
          <p:cNvSpPr/>
          <p:nvPr/>
        </p:nvSpPr>
        <p:spPr>
          <a:xfrm>
            <a:off x="6228184" y="2539434"/>
            <a:ext cx="1202432" cy="114483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Pensions</a:t>
            </a:r>
            <a:endParaRPr lang="en-AU" sz="1400" b="1" dirty="0"/>
          </a:p>
        </p:txBody>
      </p:sp>
      <p:cxnSp>
        <p:nvCxnSpPr>
          <p:cNvPr id="16" name="Straight Arrow Connector 15" descr="Pointing to Concession Cards" title="Arrow"/>
          <p:cNvCxnSpPr>
            <a:stCxn id="23" idx="6"/>
            <a:endCxn id="8" idx="2"/>
          </p:cNvCxnSpPr>
          <p:nvPr/>
        </p:nvCxnSpPr>
        <p:spPr>
          <a:xfrm>
            <a:off x="5220072" y="4437112"/>
            <a:ext cx="972108" cy="76061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Flowchart: Magnetic Disk 7"/>
          <p:cNvSpPr/>
          <p:nvPr/>
        </p:nvSpPr>
        <p:spPr>
          <a:xfrm>
            <a:off x="6192180" y="4545552"/>
            <a:ext cx="1238436" cy="130435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Concession</a:t>
            </a:r>
          </a:p>
          <a:p>
            <a:pPr algn="ctr"/>
            <a:r>
              <a:rPr lang="en-AU" sz="1400" b="1" dirty="0" smtClean="0"/>
              <a:t>Cards</a:t>
            </a:r>
            <a:endParaRPr lang="en-AU" sz="1400" b="1" dirty="0"/>
          </a:p>
        </p:txBody>
      </p:sp>
    </p:spTree>
    <p:extLst>
      <p:ext uri="{BB962C8B-B14F-4D97-AF65-F5344CB8AC3E}">
        <p14:creationId xmlns:p14="http://schemas.microsoft.com/office/powerpoint/2010/main" val="31547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0" grpId="0" animBg="1"/>
      <p:bldP spid="9"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Data Over Multiple </a:t>
            </a:r>
            <a:r>
              <a:rPr lang="en-AU" dirty="0"/>
              <a:t>INdividual</a:t>
            </a:r>
            <a:r>
              <a:rPr lang="en-AU" dirty="0"/>
              <a:t> Occurrences (DOMINO)</a:t>
            </a:r>
          </a:p>
        </p:txBody>
      </p:sp>
      <p:sp>
        <p:nvSpPr>
          <p:cNvPr id="3" name="Content Placeholder 2"/>
          <p:cNvSpPr>
            <a:spLocks noGrp="1"/>
          </p:cNvSpPr>
          <p:nvPr>
            <p:ph idx="1"/>
          </p:nvPr>
        </p:nvSpPr>
        <p:spPr/>
        <p:txBody>
          <a:bodyPr anchor="ctr"/>
          <a:lstStyle/>
          <a:p>
            <a:r>
              <a:rPr lang="en-AU" dirty="0"/>
              <a:t>Integrated Research Data Mart of DSS Administrative Analytical Data </a:t>
            </a:r>
            <a:r>
              <a:rPr lang="en-AU" dirty="0" smtClean="0"/>
              <a:t>Assets.</a:t>
            </a:r>
            <a:endParaRPr lang="en-AU" dirty="0"/>
          </a:p>
          <a:p>
            <a:r>
              <a:rPr lang="en-AU" dirty="0" smtClean="0"/>
              <a:t>Event-based </a:t>
            </a:r>
            <a:r>
              <a:rPr lang="en-AU" dirty="0"/>
              <a:t>structure </a:t>
            </a:r>
            <a:r>
              <a:rPr lang="en-AU" dirty="0" smtClean="0"/>
              <a:t>that tracks </a:t>
            </a:r>
            <a:r>
              <a:rPr lang="en-AU" dirty="0"/>
              <a:t>changes in individuals circumstances over time and interactions with </a:t>
            </a:r>
            <a:r>
              <a:rPr lang="en-AU" dirty="0" smtClean="0"/>
              <a:t>both Social </a:t>
            </a:r>
            <a:r>
              <a:rPr lang="en-AU" dirty="0"/>
              <a:t>Security Payments and DSS managed </a:t>
            </a:r>
            <a:r>
              <a:rPr lang="en-AU" dirty="0" smtClean="0"/>
              <a:t>programs.</a:t>
            </a:r>
            <a:endParaRPr lang="en-AU" dirty="0"/>
          </a:p>
          <a:p>
            <a:r>
              <a:rPr lang="en-AU" dirty="0"/>
              <a:t>Enables tracking of individual customers as they interact with DSS longitudinally throughout their life </a:t>
            </a:r>
            <a:r>
              <a:rPr lang="en-AU" dirty="0" smtClean="0"/>
              <a:t>course.</a:t>
            </a:r>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25</a:t>
            </a:fld>
            <a:endParaRPr lang="en-AU" dirty="0"/>
          </a:p>
        </p:txBody>
      </p:sp>
    </p:spTree>
    <p:extLst>
      <p:ext uri="{BB962C8B-B14F-4D97-AF65-F5344CB8AC3E}">
        <p14:creationId xmlns:p14="http://schemas.microsoft.com/office/powerpoint/2010/main" val="276407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Over Multiple </a:t>
            </a:r>
            <a:r>
              <a:rPr lang="en-AU" dirty="0" smtClean="0"/>
              <a:t>INdividual</a:t>
            </a:r>
            <a:r>
              <a:rPr lang="en-AU" dirty="0" smtClean="0"/>
              <a:t> Occurrences (DOMINO)</a:t>
            </a:r>
            <a:endParaRPr lang="en-AU"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26</a:t>
            </a:fld>
            <a:endParaRPr lang="en-AU" dirty="0"/>
          </a:p>
        </p:txBody>
      </p:sp>
      <p:pic>
        <p:nvPicPr>
          <p:cNvPr id="17" name="Picture 2" descr="Lines representing quarterly data in red and event-based data in blue." title="Graph"/>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8787" r="12255"/>
          <a:stretch/>
        </p:blipFill>
        <p:spPr bwMode="auto">
          <a:xfrm>
            <a:off x="209853" y="2304674"/>
            <a:ext cx="8682627" cy="3068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871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dirty="0" smtClean="0"/>
              <a:t>DOMINO Data in SURE</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27</a:t>
            </a:fld>
            <a:endParaRPr lang="en-AU" dirty="0"/>
          </a:p>
        </p:txBody>
      </p:sp>
      <p:sp>
        <p:nvSpPr>
          <p:cNvPr id="3" name="Content Placeholder 2"/>
          <p:cNvSpPr>
            <a:spLocks noGrp="1"/>
          </p:cNvSpPr>
          <p:nvPr>
            <p:ph idx="1"/>
          </p:nvPr>
        </p:nvSpPr>
        <p:spPr/>
        <p:txBody>
          <a:bodyPr anchor="ctr"/>
          <a:lstStyle/>
          <a:p>
            <a:pPr marL="0" indent="0">
              <a:buNone/>
            </a:pPr>
            <a:r>
              <a:rPr lang="en-AU" sz="2400" dirty="0" smtClean="0">
                <a:latin typeface="+mj-lt"/>
              </a:rPr>
              <a:t>AUDIENCE</a:t>
            </a:r>
            <a:endParaRPr lang="en-AU" sz="2400" dirty="0">
              <a:latin typeface="+mj-lt"/>
            </a:endParaRPr>
          </a:p>
          <a:p>
            <a:r>
              <a:rPr lang="en-AU" dirty="0" smtClean="0"/>
              <a:t>Researchers with advanced analytics skills</a:t>
            </a:r>
            <a:endParaRPr lang="en-AU" dirty="0"/>
          </a:p>
          <a:p>
            <a:pPr marL="0" indent="0">
              <a:buNone/>
            </a:pPr>
            <a:r>
              <a:rPr lang="en-AU" sz="2400" dirty="0" smtClean="0">
                <a:latin typeface="+mj-lt"/>
              </a:rPr>
              <a:t>FUNCTION</a:t>
            </a:r>
            <a:endParaRPr lang="en-AU" sz="2400" dirty="0">
              <a:latin typeface="+mj-lt"/>
            </a:endParaRPr>
          </a:p>
          <a:p>
            <a:r>
              <a:rPr lang="en-AU" dirty="0" smtClean="0"/>
              <a:t>Unit-record level data for research purposes</a:t>
            </a:r>
          </a:p>
          <a:p>
            <a:r>
              <a:rPr lang="en-AU" dirty="0" smtClean="0"/>
              <a:t>Designed for linkage studies</a:t>
            </a:r>
            <a:endParaRPr lang="en-AU" dirty="0"/>
          </a:p>
          <a:p>
            <a:pPr marL="0" indent="0">
              <a:buNone/>
            </a:pPr>
            <a:r>
              <a:rPr lang="en-AU" sz="2400" dirty="0" smtClean="0">
                <a:latin typeface="+mj-lt"/>
              </a:rPr>
              <a:t>LOCATION</a:t>
            </a:r>
          </a:p>
          <a:p>
            <a:r>
              <a:rPr lang="en-AU" dirty="0"/>
              <a:t>www.aihw.gov.au/our-services/data-on-request/dss-data</a:t>
            </a:r>
          </a:p>
        </p:txBody>
      </p:sp>
    </p:spTree>
    <p:extLst>
      <p:ext uri="{BB962C8B-B14F-4D97-AF65-F5344CB8AC3E}">
        <p14:creationId xmlns:p14="http://schemas.microsoft.com/office/powerpoint/2010/main" val="2963164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Data Requests</a:t>
            </a:r>
            <a:endParaRPr lang="en-AU" dirty="0"/>
          </a:p>
        </p:txBody>
      </p:sp>
      <p:sp>
        <p:nvSpPr>
          <p:cNvPr id="3" name="Footer Placeholder 2"/>
          <p:cNvSpPr>
            <a:spLocks noGrp="1"/>
          </p:cNvSpPr>
          <p:nvPr>
            <p:ph type="ftr" sz="quarter" idx="11"/>
          </p:nvPr>
        </p:nvSpPr>
        <p:spPr/>
        <p:txBody>
          <a:bodyPr/>
          <a:lstStyle/>
          <a:p>
            <a:r>
              <a:rPr lang="en-GB" dirty="0" smtClean="0"/>
              <a:t>Insert presentation title in footer</a:t>
            </a:r>
            <a:endParaRPr lang="en-AU" dirty="0"/>
          </a:p>
        </p:txBody>
      </p:sp>
      <p:sp>
        <p:nvSpPr>
          <p:cNvPr id="4" name="Slide Number Placeholder 3"/>
          <p:cNvSpPr>
            <a:spLocks noGrp="1"/>
          </p:cNvSpPr>
          <p:nvPr>
            <p:ph type="sldNum" sz="quarter" idx="12"/>
          </p:nvPr>
        </p:nvSpPr>
        <p:spPr/>
        <p:txBody>
          <a:bodyPr/>
          <a:lstStyle/>
          <a:p>
            <a:fld id="{EF10AA22-7383-4F49-87C9-FE0A84CB7966}" type="slidenum">
              <a:rPr lang="en-AU" smtClean="0"/>
              <a:pPr/>
              <a:t>28</a:t>
            </a:fld>
            <a:endParaRPr lang="en-AU" dirty="0"/>
          </a:p>
        </p:txBody>
      </p:sp>
    </p:spTree>
    <p:extLst>
      <p:ext uri="{BB962C8B-B14F-4D97-AF65-F5344CB8AC3E}">
        <p14:creationId xmlns:p14="http://schemas.microsoft.com/office/powerpoint/2010/main" val="1052146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dirty="0" smtClean="0"/>
              <a:t>DSS Data Requests</a:t>
            </a:r>
            <a:endParaRPr lang="en-AU" sz="3200"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29</a:t>
            </a:fld>
            <a:endParaRPr lang="en-AU" dirty="0"/>
          </a:p>
        </p:txBody>
      </p:sp>
      <p:sp>
        <p:nvSpPr>
          <p:cNvPr id="3" name="Content Placeholder 2"/>
          <p:cNvSpPr>
            <a:spLocks noGrp="1"/>
          </p:cNvSpPr>
          <p:nvPr>
            <p:ph idx="1"/>
          </p:nvPr>
        </p:nvSpPr>
        <p:spPr/>
        <p:txBody>
          <a:bodyPr anchor="ctr"/>
          <a:lstStyle/>
          <a:p>
            <a:pPr marL="0" indent="0">
              <a:buNone/>
            </a:pPr>
            <a:r>
              <a:rPr lang="en-AU" sz="2400" dirty="0" smtClean="0">
                <a:latin typeface="+mj-lt"/>
              </a:rPr>
              <a:t>AUDIENCE</a:t>
            </a:r>
            <a:endParaRPr lang="en-AU" sz="2400" dirty="0">
              <a:latin typeface="+mj-lt"/>
            </a:endParaRPr>
          </a:p>
          <a:p>
            <a:r>
              <a:rPr lang="en-AU" dirty="0" smtClean="0"/>
              <a:t>Those whose question can not be answered through other available data sources</a:t>
            </a:r>
            <a:endParaRPr lang="en-AU" dirty="0"/>
          </a:p>
          <a:p>
            <a:pPr marL="0" indent="0">
              <a:buNone/>
            </a:pPr>
            <a:r>
              <a:rPr lang="en-AU" sz="2400" dirty="0" smtClean="0">
                <a:latin typeface="+mj-lt"/>
              </a:rPr>
              <a:t>FUNCTION</a:t>
            </a:r>
            <a:endParaRPr lang="en-AU" sz="2400" dirty="0">
              <a:latin typeface="+mj-lt"/>
            </a:endParaRPr>
          </a:p>
          <a:p>
            <a:r>
              <a:rPr lang="en-AU" dirty="0" smtClean="0"/>
              <a:t>Provide group level (aggregate) data or reports</a:t>
            </a:r>
          </a:p>
          <a:p>
            <a:pPr marL="0" indent="0">
              <a:buNone/>
            </a:pPr>
            <a:r>
              <a:rPr lang="en-AU" sz="2400" dirty="0" smtClean="0">
                <a:latin typeface="+mj-lt"/>
              </a:rPr>
              <a:t>LOCATION</a:t>
            </a:r>
          </a:p>
          <a:p>
            <a:r>
              <a:rPr lang="en-AU" dirty="0" smtClean="0"/>
              <a:t>data.requests@dss.gov.au</a:t>
            </a:r>
          </a:p>
        </p:txBody>
      </p:sp>
    </p:spTree>
    <p:extLst>
      <p:ext uri="{BB962C8B-B14F-4D97-AF65-F5344CB8AC3E}">
        <p14:creationId xmlns:p14="http://schemas.microsoft.com/office/powerpoint/2010/main" val="230907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3</a:t>
            </a:fld>
            <a:endParaRPr lang="en-AU" dirty="0"/>
          </a:p>
        </p:txBody>
      </p:sp>
      <p:sp>
        <p:nvSpPr>
          <p:cNvPr id="6" name="Title 5"/>
          <p:cNvSpPr>
            <a:spLocks noGrp="1"/>
          </p:cNvSpPr>
          <p:nvPr>
            <p:ph type="title"/>
          </p:nvPr>
        </p:nvSpPr>
        <p:spPr/>
        <p:txBody>
          <a:bodyPr/>
          <a:lstStyle/>
          <a:p>
            <a:r>
              <a:rPr lang="en-AU" dirty="0" smtClean="0"/>
              <a:t>Types of Data Available</a:t>
            </a:r>
            <a:endParaRPr lang="en-AU" dirty="0"/>
          </a:p>
        </p:txBody>
      </p:sp>
      <p:graphicFrame>
        <p:nvGraphicFramePr>
          <p:cNvPr id="8" name="Content Placeholder 7" descr="The five avenues of information that are available:&#10;Quarterly Statistical Reports,&#10;Longitudinal Survey Data,&#10;Priority Investment Approach Data, or PIA,&#10;DOMINO, and&#10;Data Requests&#10;" title="Data Access Points"/>
          <p:cNvGraphicFramePr>
            <a:graphicFrameLocks noGrp="1"/>
          </p:cNvGraphicFramePr>
          <p:nvPr>
            <p:ph idx="1"/>
            <p:extLst>
              <p:ext uri="{D42A27DB-BD31-4B8C-83A1-F6EECF244321}">
                <p14:modId xmlns:p14="http://schemas.microsoft.com/office/powerpoint/2010/main" val="314160394"/>
              </p:ext>
            </p:extLst>
          </p:nvPr>
        </p:nvGraphicFramePr>
        <p:xfrm>
          <a:off x="585788" y="1528763"/>
          <a:ext cx="7972425"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3940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30</a:t>
            </a:fld>
            <a:endParaRPr lang="en-AU" dirty="0"/>
          </a:p>
        </p:txBody>
      </p:sp>
      <p:sp>
        <p:nvSpPr>
          <p:cNvPr id="6" name="Title 5"/>
          <p:cNvSpPr>
            <a:spLocks noGrp="1"/>
          </p:cNvSpPr>
          <p:nvPr>
            <p:ph type="title"/>
          </p:nvPr>
        </p:nvSpPr>
        <p:spPr/>
        <p:txBody>
          <a:bodyPr/>
          <a:lstStyle/>
          <a:p>
            <a:r>
              <a:rPr lang="en-AU" dirty="0" smtClean="0"/>
              <a:t>Types of Data Available</a:t>
            </a:r>
            <a:endParaRPr lang="en-AU" dirty="0"/>
          </a:p>
        </p:txBody>
      </p:sp>
      <p:graphicFrame>
        <p:nvGraphicFramePr>
          <p:cNvPr id="8" name="Content Placeholder 7" descr="The five avenues of information that are available:&#10;Quarterly Statistical Reports,&#10;Longitudinal Survey Data,&#10;Priority Investment Approach Data, or PIA,&#10;DOMINO, and&#10;Data Requests" title="Data Access Points"/>
          <p:cNvGraphicFramePr>
            <a:graphicFrameLocks noGrp="1"/>
          </p:cNvGraphicFramePr>
          <p:nvPr>
            <p:ph idx="1"/>
            <p:extLst>
              <p:ext uri="{D42A27DB-BD31-4B8C-83A1-F6EECF244321}">
                <p14:modId xmlns:p14="http://schemas.microsoft.com/office/powerpoint/2010/main" val="243246406"/>
              </p:ext>
            </p:extLst>
          </p:nvPr>
        </p:nvGraphicFramePr>
        <p:xfrm>
          <a:off x="585788" y="1528763"/>
          <a:ext cx="7972425"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12790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268" y="1529174"/>
            <a:ext cx="6120000" cy="2115850"/>
          </a:xfrm>
        </p:spPr>
        <p:txBody>
          <a:bodyPr anchor="ctr"/>
          <a:lstStyle/>
          <a:p>
            <a:r>
              <a:rPr lang="en-AU" dirty="0" smtClean="0"/>
              <a:t>Any Questions?</a:t>
            </a:r>
            <a:endParaRPr lang="en-AU" dirty="0"/>
          </a:p>
        </p:txBody>
      </p:sp>
      <p:sp>
        <p:nvSpPr>
          <p:cNvPr id="4" name="Footer Placeholder 3"/>
          <p:cNvSpPr>
            <a:spLocks noGrp="1"/>
          </p:cNvSpPr>
          <p:nvPr>
            <p:ph type="ftr" sz="quarter" idx="11"/>
          </p:nvPr>
        </p:nvSpPr>
        <p:spPr/>
        <p:txBody>
          <a:bodyPr/>
          <a:lstStyle/>
          <a:p>
            <a:r>
              <a:rPr lang="en-AU" dirty="0" smtClean="0"/>
              <a:t>Access </a:t>
            </a:r>
            <a:r>
              <a:rPr lang="en-AU" dirty="0"/>
              <a:t>to Priority Investment Approach (PIA) Data</a:t>
            </a:r>
          </a:p>
        </p:txBody>
      </p:sp>
      <p:sp>
        <p:nvSpPr>
          <p:cNvPr id="5" name="Slide Number Placeholder 4"/>
          <p:cNvSpPr>
            <a:spLocks noGrp="1"/>
          </p:cNvSpPr>
          <p:nvPr>
            <p:ph type="sldNum" sz="quarter" idx="12"/>
          </p:nvPr>
        </p:nvSpPr>
        <p:spPr/>
        <p:txBody>
          <a:bodyPr/>
          <a:lstStyle/>
          <a:p>
            <a:fld id="{EF10AA22-7383-4F49-87C9-FE0A84CB7966}" type="slidenum">
              <a:rPr lang="en-AU" smtClean="0"/>
              <a:pPr/>
              <a:t>31</a:t>
            </a:fld>
            <a:endParaRPr lang="en-AU" dirty="0"/>
          </a:p>
        </p:txBody>
      </p:sp>
      <p:sp>
        <p:nvSpPr>
          <p:cNvPr id="3" name="Subtitle 2"/>
          <p:cNvSpPr>
            <a:spLocks noGrp="1"/>
          </p:cNvSpPr>
          <p:nvPr>
            <p:ph type="subTitle" idx="1"/>
          </p:nvPr>
        </p:nvSpPr>
        <p:spPr>
          <a:xfrm>
            <a:off x="579268" y="4149200"/>
            <a:ext cx="6120000" cy="1080000"/>
          </a:xfrm>
        </p:spPr>
        <p:txBody>
          <a:bodyPr/>
          <a:lstStyle/>
          <a:p>
            <a:r>
              <a:rPr lang="en-GB" dirty="0"/>
              <a:t>Thank you.</a:t>
            </a:r>
          </a:p>
          <a:p>
            <a:endParaRPr lang="en-GB" dirty="0"/>
          </a:p>
          <a:p>
            <a:r>
              <a:rPr lang="en-GB" dirty="0"/>
              <a:t>Tara Spokes, PhD</a:t>
            </a:r>
          </a:p>
          <a:p>
            <a:r>
              <a:rPr lang="en-GB" dirty="0"/>
              <a:t>Policy Research Officer</a:t>
            </a:r>
          </a:p>
          <a:p>
            <a:r>
              <a:rPr lang="en-GB" dirty="0"/>
              <a:t>tara.spokes@dss.gov.au</a:t>
            </a:r>
            <a:endParaRPr lang="en-AU" dirty="0"/>
          </a:p>
        </p:txBody>
      </p:sp>
    </p:spTree>
    <p:extLst>
      <p:ext uri="{BB962C8B-B14F-4D97-AF65-F5344CB8AC3E}">
        <p14:creationId xmlns:p14="http://schemas.microsoft.com/office/powerpoint/2010/main" val="3589798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Statistical Reports</a:t>
            </a:r>
            <a:endParaRPr lang="en-AU" dirty="0"/>
          </a:p>
        </p:txBody>
      </p:sp>
      <p:sp>
        <p:nvSpPr>
          <p:cNvPr id="3" name="Footer Placeholder 2"/>
          <p:cNvSpPr>
            <a:spLocks noGrp="1"/>
          </p:cNvSpPr>
          <p:nvPr>
            <p:ph type="ftr" sz="quarter" idx="11"/>
          </p:nvPr>
        </p:nvSpPr>
        <p:spPr/>
        <p:txBody>
          <a:bodyPr/>
          <a:lstStyle/>
          <a:p>
            <a:r>
              <a:rPr lang="en-AU" dirty="0"/>
              <a:t>Available Data at DSS</a:t>
            </a:r>
          </a:p>
        </p:txBody>
      </p:sp>
      <p:sp>
        <p:nvSpPr>
          <p:cNvPr id="4" name="Slide Number Placeholder 3"/>
          <p:cNvSpPr>
            <a:spLocks noGrp="1"/>
          </p:cNvSpPr>
          <p:nvPr>
            <p:ph type="sldNum" sz="quarter" idx="12"/>
          </p:nvPr>
        </p:nvSpPr>
        <p:spPr/>
        <p:txBody>
          <a:bodyPr/>
          <a:lstStyle/>
          <a:p>
            <a:fld id="{EF10AA22-7383-4F49-87C9-FE0A84CB7966}" type="slidenum">
              <a:rPr lang="en-AU" smtClean="0"/>
              <a:pPr/>
              <a:t>4</a:t>
            </a:fld>
            <a:endParaRPr lang="en-AU" dirty="0"/>
          </a:p>
        </p:txBody>
      </p:sp>
    </p:spTree>
    <p:extLst>
      <p:ext uri="{BB962C8B-B14F-4D97-AF65-F5344CB8AC3E}">
        <p14:creationId xmlns:p14="http://schemas.microsoft.com/office/powerpoint/2010/main" val="1726768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Statistical Reports </a:t>
            </a:r>
            <a:endParaRPr lang="en-AU"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5</a:t>
            </a:fld>
            <a:endParaRPr lang="en-AU" dirty="0"/>
          </a:p>
        </p:txBody>
      </p:sp>
      <p:pic>
        <p:nvPicPr>
          <p:cNvPr id="6" name="Content Placeholder 5" descr="This is a screenshot of Data.Gov where showing search results for Department of Social Services." title="Screenshot"/>
          <p:cNvPicPr>
            <a:picLocks noGrp="1" noChangeAspect="1"/>
          </p:cNvPicPr>
          <p:nvPr>
            <p:ph idx="1"/>
          </p:nvPr>
        </p:nvPicPr>
        <p:blipFill>
          <a:blip r:embed="rId3"/>
          <a:stretch>
            <a:fillRect/>
          </a:stretch>
        </p:blipFill>
        <p:spPr>
          <a:xfrm>
            <a:off x="1305335" y="1528763"/>
            <a:ext cx="6533331" cy="4525962"/>
          </a:xfrm>
          <a:prstGeom prst="rect">
            <a:avLst/>
          </a:prstGeom>
        </p:spPr>
      </p:pic>
      <p:sp>
        <p:nvSpPr>
          <p:cNvPr id="3" name="Oval 2" descr="This highlights the 'Organisation' button at the top of the page." title="Highlight"/>
          <p:cNvSpPr/>
          <p:nvPr/>
        </p:nvSpPr>
        <p:spPr>
          <a:xfrm>
            <a:off x="4067944" y="1925408"/>
            <a:ext cx="720080" cy="4869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24729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Statistical Reports </a:t>
            </a:r>
            <a:endParaRPr lang="en-AU" dirty="0"/>
          </a:p>
        </p:txBody>
      </p:sp>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6</a:t>
            </a:fld>
            <a:endParaRPr lang="en-AU" dirty="0"/>
          </a:p>
        </p:txBody>
      </p:sp>
      <p:pic>
        <p:nvPicPr>
          <p:cNvPr id="7" name="Content Placeholder 6" descr="This is a screenshot of an quarterly report opened in Excel." title="Screenshot"/>
          <p:cNvPicPr>
            <a:picLocks noGrp="1" noChangeAspect="1"/>
          </p:cNvPicPr>
          <p:nvPr>
            <p:ph idx="1"/>
          </p:nvPr>
        </p:nvPicPr>
        <p:blipFill>
          <a:blip r:embed="rId3"/>
          <a:stretch>
            <a:fillRect/>
          </a:stretch>
        </p:blipFill>
        <p:spPr>
          <a:xfrm>
            <a:off x="1076116" y="1528763"/>
            <a:ext cx="6991768" cy="4525962"/>
          </a:xfrm>
          <a:prstGeom prst="rect">
            <a:avLst/>
          </a:prstGeom>
        </p:spPr>
      </p:pic>
    </p:spTree>
    <p:extLst>
      <p:ext uri="{BB962C8B-B14F-4D97-AF65-F5344CB8AC3E}">
        <p14:creationId xmlns:p14="http://schemas.microsoft.com/office/powerpoint/2010/main" val="1047327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Longitudinal Surveys</a:t>
            </a:r>
            <a:br>
              <a:rPr lang="en-AU" dirty="0" smtClean="0"/>
            </a:br>
            <a:r>
              <a:rPr lang="en-AU" sz="2400" dirty="0" smtClean="0"/>
              <a:t> </a:t>
            </a:r>
            <a:r>
              <a:rPr lang="en-AU" dirty="0" smtClean="0"/>
              <a:t/>
            </a:r>
            <a:br>
              <a:rPr lang="en-AU" dirty="0" smtClean="0"/>
            </a:br>
            <a:r>
              <a:rPr lang="en-AU" sz="3600" b="1" dirty="0" smtClean="0"/>
              <a:t>National Centre for Longitudinal Data</a:t>
            </a:r>
            <a:r>
              <a:rPr lang="en-AU" sz="2000" dirty="0"/>
              <a:t/>
            </a:r>
            <a:br>
              <a:rPr lang="en-AU" sz="2000" dirty="0"/>
            </a:br>
            <a:r>
              <a:rPr lang="en-AU" sz="2000" dirty="0" smtClean="0"/>
              <a:t/>
            </a:r>
            <a:br>
              <a:rPr lang="en-AU" sz="2000" dirty="0" smtClean="0"/>
            </a:br>
            <a:r>
              <a:rPr lang="en-AU" sz="2000" dirty="0" smtClean="0"/>
              <a:t>www.dss.gov.au/ncld</a:t>
            </a:r>
            <a:endParaRPr lang="en-AU" sz="2000" dirty="0"/>
          </a:p>
        </p:txBody>
      </p:sp>
      <p:sp>
        <p:nvSpPr>
          <p:cNvPr id="3" name="Footer Placeholder 2"/>
          <p:cNvSpPr>
            <a:spLocks noGrp="1"/>
          </p:cNvSpPr>
          <p:nvPr>
            <p:ph type="ftr" sz="quarter" idx="11"/>
          </p:nvPr>
        </p:nvSpPr>
        <p:spPr/>
        <p:txBody>
          <a:bodyPr/>
          <a:lstStyle/>
          <a:p>
            <a:r>
              <a:rPr lang="en-AU" dirty="0"/>
              <a:t>Available Data at DSS</a:t>
            </a:r>
          </a:p>
        </p:txBody>
      </p:sp>
      <p:sp>
        <p:nvSpPr>
          <p:cNvPr id="4" name="Slide Number Placeholder 3"/>
          <p:cNvSpPr>
            <a:spLocks noGrp="1"/>
          </p:cNvSpPr>
          <p:nvPr>
            <p:ph type="sldNum" sz="quarter" idx="12"/>
          </p:nvPr>
        </p:nvSpPr>
        <p:spPr/>
        <p:txBody>
          <a:bodyPr/>
          <a:lstStyle/>
          <a:p>
            <a:fld id="{EF10AA22-7383-4F49-87C9-FE0A84CB7966}" type="slidenum">
              <a:rPr lang="en-AU" smtClean="0"/>
              <a:pPr/>
              <a:t>7</a:t>
            </a:fld>
            <a:endParaRPr lang="en-AU" dirty="0"/>
          </a:p>
        </p:txBody>
      </p:sp>
    </p:spTree>
    <p:extLst>
      <p:ext uri="{BB962C8B-B14F-4D97-AF65-F5344CB8AC3E}">
        <p14:creationId xmlns:p14="http://schemas.microsoft.com/office/powerpoint/2010/main" val="2558977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dirty="0"/>
              <a:t>Available Data at DSS</a:t>
            </a:r>
          </a:p>
        </p:txBody>
      </p:sp>
      <p:sp>
        <p:nvSpPr>
          <p:cNvPr id="5" name="Slide Number Placeholder 4"/>
          <p:cNvSpPr>
            <a:spLocks noGrp="1"/>
          </p:cNvSpPr>
          <p:nvPr>
            <p:ph type="sldNum" sz="quarter" idx="12"/>
          </p:nvPr>
        </p:nvSpPr>
        <p:spPr/>
        <p:txBody>
          <a:bodyPr/>
          <a:lstStyle/>
          <a:p>
            <a:fld id="{EF10AA22-7383-4F49-87C9-FE0A84CB7966}" type="slidenum">
              <a:rPr lang="en-AU" smtClean="0"/>
              <a:t>8</a:t>
            </a:fld>
            <a:endParaRPr lang="en-AU" dirty="0"/>
          </a:p>
        </p:txBody>
      </p:sp>
      <p:sp>
        <p:nvSpPr>
          <p:cNvPr id="6" name="Title 5"/>
          <p:cNvSpPr>
            <a:spLocks noGrp="1"/>
          </p:cNvSpPr>
          <p:nvPr>
            <p:ph type="title"/>
          </p:nvPr>
        </p:nvSpPr>
        <p:spPr/>
        <p:txBody>
          <a:bodyPr/>
          <a:lstStyle/>
          <a:p>
            <a:r>
              <a:rPr lang="en-AU" dirty="0" smtClean="0"/>
              <a:t>Longitudinal Surveys: </a:t>
            </a:r>
            <a:br>
              <a:rPr lang="en-AU" dirty="0" smtClean="0"/>
            </a:br>
            <a:r>
              <a:rPr lang="en-AU" dirty="0" smtClean="0"/>
              <a:t>National Centre for Longitudinal Data</a:t>
            </a:r>
            <a:endParaRPr lang="en-AU" dirty="0"/>
          </a:p>
        </p:txBody>
      </p:sp>
      <p:graphicFrame>
        <p:nvGraphicFramePr>
          <p:cNvPr id="8" name="Content Placeholder 7" descr="The four longitudinal studies are:&#10;HILDA,&#10;LSAC,&#10;LSIC,&#10;BNLA&#10;" title="Longitudinal Studies"/>
          <p:cNvGraphicFramePr>
            <a:graphicFrameLocks noGrp="1"/>
          </p:cNvGraphicFramePr>
          <p:nvPr>
            <p:ph idx="1"/>
            <p:extLst>
              <p:ext uri="{D42A27DB-BD31-4B8C-83A1-F6EECF244321}">
                <p14:modId xmlns:p14="http://schemas.microsoft.com/office/powerpoint/2010/main" val="3840517454"/>
              </p:ext>
            </p:extLst>
          </p:nvPr>
        </p:nvGraphicFramePr>
        <p:xfrm>
          <a:off x="585788" y="1528763"/>
          <a:ext cx="7972425"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4851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0" y="360000"/>
            <a:ext cx="7972148" cy="508563"/>
          </a:xfrm>
        </p:spPr>
        <p:txBody>
          <a:bodyPr/>
          <a:lstStyle/>
          <a:p>
            <a:r>
              <a:rPr lang="en-AU" dirty="0" smtClean="0"/>
              <a:t>Four Longitudinal Studies</a:t>
            </a:r>
            <a:endParaRPr lang="en-AU" dirty="0"/>
          </a:p>
        </p:txBody>
      </p:sp>
      <p:sp>
        <p:nvSpPr>
          <p:cNvPr id="22" name="Footer Placeholder 3"/>
          <p:cNvSpPr>
            <a:spLocks noGrp="1"/>
          </p:cNvSpPr>
          <p:nvPr>
            <p:ph type="ftr" sz="quarter" idx="11"/>
          </p:nvPr>
        </p:nvSpPr>
        <p:spPr>
          <a:xfrm>
            <a:off x="585926" y="6391862"/>
            <a:ext cx="6506354" cy="365125"/>
          </a:xfrm>
        </p:spPr>
        <p:txBody>
          <a:bodyPr/>
          <a:lstStyle/>
          <a:p>
            <a:r>
              <a:rPr lang="en-AU" dirty="0"/>
              <a:t>Available Data at DSS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0AA22-7383-4F49-87C9-FE0A84CB7966}" type="slidenum">
              <a:rPr kumimoji="0" lang="en-AU" sz="1200" b="0" i="0" u="none" strike="noStrike" kern="1200" cap="none" spc="0" normalizeH="0" baseline="0" noProof="0" smtClean="0">
                <a:ln>
                  <a:noFill/>
                </a:ln>
                <a:solidFill>
                  <a:prstClr val="white"/>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white"/>
              </a:solidFill>
              <a:effectLst/>
              <a:uLnTx/>
              <a:uFillTx/>
              <a:latin typeface="Georgia"/>
              <a:ea typeface="+mn-ea"/>
              <a:cs typeface="+mn-cs"/>
            </a:endParaRPr>
          </a:p>
        </p:txBody>
      </p:sp>
      <p:pic>
        <p:nvPicPr>
          <p:cNvPr id="8" name="Picture 7" descr="Geographic distribution of sampling for HILDA" title="Map of Austral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812540"/>
            <a:ext cx="5781104" cy="5492949"/>
          </a:xfrm>
          <a:prstGeom prst="rect">
            <a:avLst/>
          </a:prstGeom>
        </p:spPr>
      </p:pic>
      <p:pic>
        <p:nvPicPr>
          <p:cNvPr id="9" name="Picture 8" descr="Geographic distribution of sampling for LSAC" title="Map of Austral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1649" y="875548"/>
            <a:ext cx="5817150" cy="5429941"/>
          </a:xfrm>
          <a:prstGeom prst="rect">
            <a:avLst/>
          </a:prstGeom>
        </p:spPr>
      </p:pic>
      <p:pic>
        <p:nvPicPr>
          <p:cNvPr id="10" name="Picture 9" descr="Geographic distribution of sampling for LSIC" title="Map of Austral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0859" y="865829"/>
            <a:ext cx="5897940" cy="5438712"/>
          </a:xfrm>
          <a:prstGeom prst="rect">
            <a:avLst/>
          </a:prstGeom>
        </p:spPr>
      </p:pic>
      <p:pic>
        <p:nvPicPr>
          <p:cNvPr id="11" name="Picture 10" descr="Geographic distribution of sampling for BNLA" title="Map of Austral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1897" y="871161"/>
            <a:ext cx="5816902" cy="5438713"/>
          </a:xfrm>
          <a:prstGeom prst="rect">
            <a:avLst/>
          </a:prstGeom>
        </p:spPr>
      </p:pic>
      <p:sp>
        <p:nvSpPr>
          <p:cNvPr id="3" name="TextBox 2" descr="HILDA Colour Code" title="Key"/>
          <p:cNvSpPr txBox="1"/>
          <p:nvPr/>
        </p:nvSpPr>
        <p:spPr>
          <a:xfrm>
            <a:off x="2759634" y="5132520"/>
            <a:ext cx="180020" cy="184666"/>
          </a:xfrm>
          <a:prstGeom prst="rect">
            <a:avLst/>
          </a:prstGeom>
          <a:solidFill>
            <a:srgbClr val="E5BDF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descr="HILDA Label" title="Key"/>
          <p:cNvSpPr txBox="1"/>
          <p:nvPr/>
        </p:nvSpPr>
        <p:spPr>
          <a:xfrm>
            <a:off x="3009067" y="5037332"/>
            <a:ext cx="18374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smtClean="0">
                <a:ln>
                  <a:noFill/>
                </a:ln>
                <a:solidFill>
                  <a:prstClr val="black"/>
                </a:solidFill>
                <a:effectLst/>
                <a:uLnTx/>
                <a:uFillTx/>
                <a:latin typeface="Arial"/>
                <a:ea typeface="+mn-ea"/>
                <a:cs typeface="+mn-cs"/>
              </a:rPr>
              <a:t>HILDA Wave 13</a:t>
            </a:r>
            <a:endParaRPr kumimoji="0" lang="en-AU"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12" name="TextBox 11" descr="LSAC Colour Code" title="Key"/>
          <p:cNvSpPr txBox="1"/>
          <p:nvPr/>
        </p:nvSpPr>
        <p:spPr>
          <a:xfrm>
            <a:off x="2762122" y="5399240"/>
            <a:ext cx="180020" cy="184666"/>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TextBox 14" descr="LSAC Label" title="Key"/>
          <p:cNvSpPr txBox="1"/>
          <p:nvPr/>
        </p:nvSpPr>
        <p:spPr>
          <a:xfrm>
            <a:off x="3017868" y="5333146"/>
            <a:ext cx="18374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smtClean="0">
                <a:ln>
                  <a:noFill/>
                </a:ln>
                <a:solidFill>
                  <a:prstClr val="black"/>
                </a:solidFill>
                <a:effectLst/>
                <a:uLnTx/>
                <a:uFillTx/>
                <a:latin typeface="Arial"/>
                <a:ea typeface="+mn-ea"/>
                <a:cs typeface="+mn-cs"/>
              </a:rPr>
              <a:t>LSAC Wave 5</a:t>
            </a:r>
          </a:p>
        </p:txBody>
      </p:sp>
      <p:sp>
        <p:nvSpPr>
          <p:cNvPr id="13" name="TextBox 12" descr="LSIC Colour Code" title="Key"/>
          <p:cNvSpPr txBox="1"/>
          <p:nvPr/>
        </p:nvSpPr>
        <p:spPr>
          <a:xfrm>
            <a:off x="2762122" y="5692606"/>
            <a:ext cx="180020" cy="184666"/>
          </a:xfrm>
          <a:prstGeom prst="rect">
            <a:avLst/>
          </a:prstGeom>
          <a:solidFill>
            <a:srgbClr val="FFE70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descr="LSIC Label" title="Key"/>
          <p:cNvSpPr txBox="1"/>
          <p:nvPr/>
        </p:nvSpPr>
        <p:spPr>
          <a:xfrm>
            <a:off x="3032152" y="5618549"/>
            <a:ext cx="18374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smtClean="0">
                <a:ln>
                  <a:noFill/>
                </a:ln>
                <a:solidFill>
                  <a:prstClr val="black"/>
                </a:solidFill>
                <a:effectLst/>
                <a:uLnTx/>
                <a:uFillTx/>
                <a:latin typeface="Arial"/>
                <a:ea typeface="+mn-ea"/>
                <a:cs typeface="+mn-cs"/>
              </a:rPr>
              <a:t>LSIC Wave 6</a:t>
            </a:r>
            <a:endParaRPr kumimoji="0" lang="en-AU" sz="1600" b="1" i="0" u="none" strike="noStrike" kern="1200" cap="none" spc="0" normalizeH="0" baseline="0" noProof="0" dirty="0">
              <a:ln>
                <a:noFill/>
              </a:ln>
              <a:solidFill>
                <a:prstClr val="black"/>
              </a:solidFill>
              <a:effectLst/>
              <a:uLnTx/>
              <a:uFillTx/>
              <a:latin typeface="Arial"/>
              <a:ea typeface="+mn-ea"/>
              <a:cs typeface="+mn-cs"/>
            </a:endParaRPr>
          </a:p>
        </p:txBody>
      </p:sp>
      <p:sp>
        <p:nvSpPr>
          <p:cNvPr id="14" name="TextBox 13" descr="BNLA Colour Code" title="Key"/>
          <p:cNvSpPr txBox="1"/>
          <p:nvPr/>
        </p:nvSpPr>
        <p:spPr>
          <a:xfrm>
            <a:off x="2759634" y="5999854"/>
            <a:ext cx="180020" cy="184666"/>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descr="BNLA Label" title="Key"/>
          <p:cNvSpPr txBox="1"/>
          <p:nvPr/>
        </p:nvSpPr>
        <p:spPr>
          <a:xfrm>
            <a:off x="3017868" y="5922910"/>
            <a:ext cx="18374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smtClean="0">
                <a:ln>
                  <a:noFill/>
                </a:ln>
                <a:solidFill>
                  <a:prstClr val="black"/>
                </a:solidFill>
                <a:effectLst/>
                <a:uLnTx/>
                <a:uFillTx/>
                <a:latin typeface="Arial"/>
                <a:ea typeface="+mn-ea"/>
                <a:cs typeface="+mn-cs"/>
              </a:rPr>
              <a:t>BNLA Wave 1</a:t>
            </a:r>
          </a:p>
        </p:txBody>
      </p:sp>
      <p:pic>
        <p:nvPicPr>
          <p:cNvPr id="18" name="Picture 4" descr="HILDA Logo" title="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98" y="1052736"/>
            <a:ext cx="1091561" cy="10890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LSIC Logo" title="Logo"/>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5491573"/>
            <a:ext cx="1656184" cy="508281"/>
          </a:xfrm>
          <a:prstGeom prst="rect">
            <a:avLst/>
          </a:prstGeom>
          <a:noFill/>
          <a:ln>
            <a:noFill/>
          </a:ln>
        </p:spPr>
      </p:pic>
      <p:pic>
        <p:nvPicPr>
          <p:cNvPr id="19" name="Picture 3" descr="LSAC Logo" title="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453" y="974432"/>
            <a:ext cx="1570952" cy="10177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BNLA Logo" title="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96281" y="4469764"/>
            <a:ext cx="1245124" cy="1325512"/>
          </a:xfrm>
          <a:prstGeom prst="rect">
            <a:avLst/>
          </a:prstGeom>
          <a:noFill/>
          <a:extLst>
            <a:ext uri="{909E8E84-426E-40DD-AFC4-6F175D3DCCD1}">
              <a14:hiddenFill xmlns:a14="http://schemas.microsoft.com/office/drawing/2010/main">
                <a:solidFill>
                  <a:srgbClr val="FFFFFF"/>
                </a:solidFill>
              </a14:hiddenFill>
            </a:ext>
          </a:extLst>
        </p:spPr>
      </p:pic>
      <p:sp>
        <p:nvSpPr>
          <p:cNvPr id="23" name="Footer Placeholder 3"/>
          <p:cNvSpPr txBox="1">
            <a:spLocks/>
          </p:cNvSpPr>
          <p:nvPr/>
        </p:nvSpPr>
        <p:spPr>
          <a:xfrm>
            <a:off x="3042582" y="6381328"/>
            <a:ext cx="3617650" cy="413130"/>
          </a:xfrm>
          <a:prstGeom prst="rect">
            <a:avLst/>
          </a:prstGeom>
        </p:spPr>
        <p:txBody>
          <a:bodyPr vert="horz" lIns="0" tIns="0" rIns="0" bIns="0" rtlCol="0" anchor="ctr"/>
          <a:lstStyle>
            <a:defPPr>
              <a:defRPr lang="en-US"/>
            </a:defPPr>
            <a:lvl1pPr marL="0" algn="l" defTabSz="914400" rtl="0" eaLnBrk="1" latinLnBrk="0" hangingPunct="1">
              <a:defRPr sz="12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2400" b="1" dirty="0" smtClean="0"/>
              <a:t>www.dss.gov.au/ncld</a:t>
            </a:r>
            <a:endParaRPr lang="en-AU" sz="2400" b="1" dirty="0"/>
          </a:p>
        </p:txBody>
      </p:sp>
    </p:spTree>
    <p:extLst>
      <p:ext uri="{BB962C8B-B14F-4D97-AF65-F5344CB8AC3E}">
        <p14:creationId xmlns:p14="http://schemas.microsoft.com/office/powerpoint/2010/main" val="62956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DSS PPT template_Blue">
  <a:themeElements>
    <a:clrScheme name="DSS">
      <a:dk1>
        <a:sysClr val="windowText" lastClr="000000"/>
      </a:dk1>
      <a:lt1>
        <a:sysClr val="window" lastClr="FFFFFF"/>
      </a:lt1>
      <a:dk2>
        <a:srgbClr val="000000"/>
      </a:dk2>
      <a:lt2>
        <a:srgbClr val="F8F8F8"/>
      </a:lt2>
      <a:accent1>
        <a:srgbClr val="005A70"/>
      </a:accent1>
      <a:accent2>
        <a:srgbClr val="00B0B9"/>
      </a:accent2>
      <a:accent3>
        <a:srgbClr val="A6192E"/>
      </a:accent3>
      <a:accent4>
        <a:srgbClr val="78BE20"/>
      </a:accent4>
      <a:accent5>
        <a:srgbClr val="275D38"/>
      </a:accent5>
      <a:accent6>
        <a:srgbClr val="500778"/>
      </a:accent6>
      <a:hlink>
        <a:srgbClr val="000000"/>
      </a:hlink>
      <a:folHlink>
        <a:srgbClr val="000000"/>
      </a:folHlink>
    </a:clrScheme>
    <a:fontScheme name="Stronger Relationship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 Point Template - Blue.pptx" id="{4E81403B-4837-4D14-A16C-90E9DD80F101}" vid="{98F22A6A-70CB-452A-880F-9CBC9A6695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DSS PPT Template_Blue</Template>
  <TotalTime>0</TotalTime>
  <Words>3519</Words>
  <Application>Microsoft Office PowerPoint</Application>
  <PresentationFormat>On-screen Show (4:3)</PresentationFormat>
  <Paragraphs>348</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Georgia</vt:lpstr>
      <vt:lpstr>Times New Roman</vt:lpstr>
      <vt:lpstr>DSS PPT template_Blue</vt:lpstr>
      <vt:lpstr>Available Data at DSS</vt:lpstr>
      <vt:lpstr>How might this be relevant to your grant application for the TTL Fund?</vt:lpstr>
      <vt:lpstr>Types of Data Available</vt:lpstr>
      <vt:lpstr>Statistical Reports</vt:lpstr>
      <vt:lpstr>Statistical Reports </vt:lpstr>
      <vt:lpstr>Statistical Reports </vt:lpstr>
      <vt:lpstr>Longitudinal Surveys   National Centre for Longitudinal Data  www.dss.gov.au/ncld</vt:lpstr>
      <vt:lpstr>Longitudinal Surveys:  National Centre for Longitudinal Data</vt:lpstr>
      <vt:lpstr>Four Longitudinal Studies</vt:lpstr>
      <vt:lpstr>The Household, Income and Labour Dynamics in Australia (HILDA) Survey</vt:lpstr>
      <vt:lpstr>The Household, Income and Labour Dynamics in Australia (HILDA) Survey</vt:lpstr>
      <vt:lpstr>Growing Up in Australia: The Longitudinal Study of Australian Children (LSAC)</vt:lpstr>
      <vt:lpstr>Growing Up in Australia: The Longitudinal Study of Australian Children (LSAC)</vt:lpstr>
      <vt:lpstr>Footprints In Time: The Longitudinal Study of Indigenous Children (LSIC)</vt:lpstr>
      <vt:lpstr>Footprints In Time: The Longitudinal Study of Indigenous Children (LSIC)</vt:lpstr>
      <vt:lpstr>Building a New Life in Australia: The Longitudinal Study of Humanitarian Migrants (BNLA)</vt:lpstr>
      <vt:lpstr>Building a New Life in Australia: The Longitudinal Study of Humanitarian Migrants (BNLA)</vt:lpstr>
      <vt:lpstr>Priority Investment Approach (PIA) Data</vt:lpstr>
      <vt:lpstr>The three access points to PIA data provide tiered access to enable greater accessibility to a wider audience while maintaining privacy </vt:lpstr>
      <vt:lpstr>Priority Investment Approach (PIA) Data</vt:lpstr>
      <vt:lpstr>PIA Data in SURE (and the Synthetic Data)</vt:lpstr>
      <vt:lpstr>PIA Data in TableBuilder</vt:lpstr>
      <vt:lpstr>DOMINO  Data Over Multiple Individual Occurences</vt:lpstr>
      <vt:lpstr>Data Over Multiple INdividual Occurrences (DOMINO)</vt:lpstr>
      <vt:lpstr>Data Over Multiple INdividual Occurrences (DOMINO)</vt:lpstr>
      <vt:lpstr>Data Over Multiple INdividual Occurrences (DOMINO)</vt:lpstr>
      <vt:lpstr>DOMINO Data in SURE</vt:lpstr>
      <vt:lpstr>Data Requests</vt:lpstr>
      <vt:lpstr>DSS Data Requests</vt:lpstr>
      <vt:lpstr>Types of Data Available</vt:lpstr>
      <vt:lpstr>Any 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2017-11-29T22:08:51Z</dcterms:created>
  <dcterms:modified xsi:type="dcterms:W3CDTF">2018-03-16T04:32:00Z</dcterms:modified>
</cp:coreProperties>
</file>