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8"/>
  </p:notesMasterIdLst>
  <p:sldIdLst>
    <p:sldId id="256" r:id="rId2"/>
    <p:sldId id="327" r:id="rId3"/>
    <p:sldId id="409" r:id="rId4"/>
    <p:sldId id="267" r:id="rId5"/>
    <p:sldId id="408" r:id="rId6"/>
    <p:sldId id="389" r:id="rId7"/>
    <p:sldId id="268" r:id="rId8"/>
    <p:sldId id="391" r:id="rId9"/>
    <p:sldId id="397" r:id="rId10"/>
    <p:sldId id="328" r:id="rId11"/>
    <p:sldId id="337" r:id="rId12"/>
    <p:sldId id="342" r:id="rId13"/>
    <p:sldId id="343" r:id="rId14"/>
    <p:sldId id="345" r:id="rId15"/>
    <p:sldId id="349" r:id="rId16"/>
    <p:sldId id="330" r:id="rId17"/>
    <p:sldId id="386" r:id="rId18"/>
    <p:sldId id="399" r:id="rId19"/>
    <p:sldId id="359" r:id="rId20"/>
    <p:sldId id="361" r:id="rId21"/>
    <p:sldId id="398" r:id="rId22"/>
    <p:sldId id="329" r:id="rId23"/>
    <p:sldId id="351" r:id="rId24"/>
    <p:sldId id="352" r:id="rId25"/>
    <p:sldId id="405" r:id="rId26"/>
    <p:sldId id="403" r:id="rId27"/>
    <p:sldId id="355" r:id="rId28"/>
    <p:sldId id="356" r:id="rId29"/>
    <p:sldId id="357" r:id="rId30"/>
    <p:sldId id="404" r:id="rId31"/>
    <p:sldId id="331" r:id="rId32"/>
    <p:sldId id="406" r:id="rId33"/>
    <p:sldId id="365" r:id="rId34"/>
    <p:sldId id="363" r:id="rId35"/>
    <p:sldId id="364" r:id="rId36"/>
    <p:sldId id="332" r:id="rId37"/>
    <p:sldId id="366" r:id="rId38"/>
    <p:sldId id="367" r:id="rId39"/>
    <p:sldId id="368" r:id="rId40"/>
    <p:sldId id="369" r:id="rId41"/>
    <p:sldId id="334" r:id="rId42"/>
    <p:sldId id="407" r:id="rId43"/>
    <p:sldId id="371" r:id="rId44"/>
    <p:sldId id="387" r:id="rId45"/>
    <p:sldId id="372" r:id="rId46"/>
    <p:sldId id="388" r:id="rId47"/>
    <p:sldId id="373" r:id="rId48"/>
    <p:sldId id="375" r:id="rId49"/>
    <p:sldId id="376" r:id="rId50"/>
    <p:sldId id="377" r:id="rId51"/>
    <p:sldId id="378" r:id="rId52"/>
    <p:sldId id="379" r:id="rId53"/>
    <p:sldId id="380" r:id="rId54"/>
    <p:sldId id="381" r:id="rId55"/>
    <p:sldId id="382" r:id="rId56"/>
    <p:sldId id="384" r:id="rId5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7">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9BD"/>
    <a:srgbClr val="00B0B8"/>
    <a:srgbClr val="618DC7"/>
    <a:srgbClr val="80A3D2"/>
    <a:srgbClr val="96B3DA"/>
    <a:srgbClr val="B1E4E3"/>
    <a:srgbClr val="C2E189"/>
    <a:srgbClr val="F9B5C4"/>
    <a:srgbClr val="FF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9548" autoAdjust="0"/>
  </p:normalViewPr>
  <p:slideViewPr>
    <p:cSldViewPr showGuides="1">
      <p:cViewPr varScale="1">
        <p:scale>
          <a:sx n="76" d="100"/>
          <a:sy n="76" d="100"/>
        </p:scale>
        <p:origin x="2616" y="78"/>
      </p:cViewPr>
      <p:guideLst>
        <p:guide orient="horz" pos="3707"/>
        <p:guide/>
      </p:guideLst>
    </p:cSldViewPr>
  </p:slideViewPr>
  <p:notesTextViewPr>
    <p:cViewPr>
      <p:scale>
        <a:sx n="3" d="2"/>
        <a:sy n="3" d="2"/>
      </p:scale>
      <p:origin x="0" y="0"/>
    </p:cViewPr>
  </p:notesTextViewPr>
  <p:sorterViewPr>
    <p:cViewPr>
      <p:scale>
        <a:sx n="100" d="100"/>
        <a:sy n="100" d="100"/>
      </p:scale>
      <p:origin x="0" y="-4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B19DF2F-06ED-45ED-824A-4E0B43C875F4}" type="datetimeFigureOut">
              <a:rPr lang="en-AU" smtClean="0"/>
              <a:t>2/03/2018</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E4F91A0-5B0B-4321-B2CD-795B1F6DDCB2}" type="slidenum">
              <a:rPr lang="en-AU" smtClean="0"/>
              <a:t>‹#›</a:t>
            </a:fld>
            <a:endParaRPr lang="en-AU" dirty="0"/>
          </a:p>
        </p:txBody>
      </p:sp>
    </p:spTree>
    <p:extLst>
      <p:ext uri="{BB962C8B-B14F-4D97-AF65-F5344CB8AC3E}">
        <p14:creationId xmlns:p14="http://schemas.microsoft.com/office/powerpoint/2010/main" val="149999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Hi everyone </a:t>
            </a:r>
            <a:r>
              <a:rPr lang="en-AU" sz="1200" kern="1200" dirty="0" smtClean="0">
                <a:solidFill>
                  <a:schemeClr val="tx1"/>
                </a:solidFill>
                <a:effectLst/>
                <a:latin typeface="+mn-lt"/>
                <a:ea typeface="+mn-ea"/>
                <a:cs typeface="+mn-cs"/>
              </a:rPr>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In this session we will walk through how to use TableBuilder using a few examples. The notes from these presentations will be available afterwards on the community grants hub website for your reference, so please don't feel that you need to remember everything!</a:t>
            </a:r>
            <a:br>
              <a:rPr lang="en-AU" sz="1200" kern="1200" dirty="0" smtClean="0">
                <a:solidFill>
                  <a:schemeClr val="tx1"/>
                </a:solidFill>
                <a:effectLst/>
                <a:latin typeface="+mn-lt"/>
                <a:ea typeface="+mn-ea"/>
                <a:cs typeface="+mn-cs"/>
              </a:rPr>
            </a:b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presentation has been designed</a:t>
            </a:r>
            <a:r>
              <a:rPr lang="en-AU" sz="1200" kern="1200" baseline="0" dirty="0" smtClean="0">
                <a:solidFill>
                  <a:schemeClr val="tx1"/>
                </a:solidFill>
                <a:effectLst/>
                <a:latin typeface="+mn-lt"/>
                <a:ea typeface="+mn-ea"/>
                <a:cs typeface="+mn-cs"/>
              </a:rPr>
              <a:t> as a ‘how to’ to </a:t>
            </a:r>
            <a:r>
              <a:rPr lang="en-AU" sz="1200" kern="1200" dirty="0" smtClean="0">
                <a:solidFill>
                  <a:schemeClr val="tx1"/>
                </a:solidFill>
                <a:effectLst/>
                <a:latin typeface="+mn-lt"/>
                <a:ea typeface="+mn-ea"/>
                <a:cs typeface="+mn-cs"/>
              </a:rPr>
              <a:t>enable you to get the data from TableBuilder that you need for your grant application.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a:t>
            </a:fld>
            <a:endParaRPr lang="en-AU" dirty="0"/>
          </a:p>
        </p:txBody>
      </p:sp>
    </p:spTree>
    <p:extLst>
      <p:ext uri="{BB962C8B-B14F-4D97-AF65-F5344CB8AC3E}">
        <p14:creationId xmlns:p14="http://schemas.microsoft.com/office/powerpoint/2010/main" val="271238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Let’s say I want to use TableBuilder to </a:t>
            </a:r>
            <a:r>
              <a:rPr lang="en-AU" baseline="0" dirty="0" smtClean="0"/>
              <a:t>look at the age distribution of people who are receiving Carer Payment. </a:t>
            </a:r>
          </a:p>
        </p:txBody>
      </p:sp>
      <p:sp>
        <p:nvSpPr>
          <p:cNvPr id="4" name="Slide Number Placeholder 3"/>
          <p:cNvSpPr>
            <a:spLocks noGrp="1"/>
          </p:cNvSpPr>
          <p:nvPr>
            <p:ph type="sldNum" sz="quarter" idx="10"/>
          </p:nvPr>
        </p:nvSpPr>
        <p:spPr/>
        <p:txBody>
          <a:bodyPr/>
          <a:lstStyle/>
          <a:p>
            <a:fld id="{CE4F91A0-5B0B-4321-B2CD-795B1F6DDCB2}" type="slidenum">
              <a:rPr lang="en-AU" smtClean="0"/>
              <a:t>10</a:t>
            </a:fld>
            <a:endParaRPr lang="en-AU" dirty="0"/>
          </a:p>
        </p:txBody>
      </p:sp>
    </p:spTree>
    <p:extLst>
      <p:ext uri="{BB962C8B-B14F-4D97-AF65-F5344CB8AC3E}">
        <p14:creationId xmlns:p14="http://schemas.microsoft.com/office/powerpoint/2010/main" val="108934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Type variable you can see all benefit types available. </a:t>
            </a:r>
          </a:p>
          <a:p>
            <a:pPr marL="228600" indent="-228600">
              <a:buFont typeface="+mj-lt"/>
              <a:buAutoNum type="arabicPeriod"/>
            </a:pPr>
            <a:r>
              <a:rPr lang="en-AU" baseline="0" dirty="0" smtClean="0"/>
              <a:t>Selecting the particular benefit you are interested in </a:t>
            </a:r>
          </a:p>
          <a:p>
            <a:pPr marL="228600" indent="-228600">
              <a:buFont typeface="+mj-lt"/>
              <a:buAutoNum type="arabicPeriod"/>
            </a:pPr>
            <a:r>
              <a:rPr lang="en-AU" baseline="0" dirty="0" smtClean="0"/>
              <a:t>allows you to use the buttons across the top. We will add Carer Payment as a Filter. Using the filter means that only those records (or people) who are on Carer Payment will be added to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11</a:t>
            </a:fld>
            <a:endParaRPr lang="en-AU" dirty="0"/>
          </a:p>
        </p:txBody>
      </p:sp>
    </p:spTree>
    <p:extLst>
      <p:ext uri="{BB962C8B-B14F-4D97-AF65-F5344CB8AC3E}">
        <p14:creationId xmlns:p14="http://schemas.microsoft.com/office/powerpoint/2010/main" val="397180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 far we can see that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were 12,876 recipients of carer payment. Remember this is a 5% sample so for population estimates we would multiply this by 20.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find out </a:t>
            </a:r>
            <a:r>
              <a:rPr lang="en-AU" b="0" i="1" baseline="0" dirty="0" smtClean="0"/>
              <a:t>“</a:t>
            </a:r>
            <a:r>
              <a:rPr lang="en-AU" b="0" i="1" dirty="0" smtClean="0"/>
              <a:t>How many Carers are in each age group?”</a:t>
            </a:r>
            <a:r>
              <a:rPr lang="en-AU" b="0" baseline="0" dirty="0" smtClean="0"/>
              <a:t>,</a:t>
            </a:r>
            <a:r>
              <a:rPr lang="en-AU" baseline="0" dirty="0" smtClean="0"/>
              <a:t> we can add all the age groups to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12</a:t>
            </a:fld>
            <a:endParaRPr lang="en-AU" dirty="0"/>
          </a:p>
        </p:txBody>
      </p:sp>
    </p:spTree>
    <p:extLst>
      <p:ext uri="{BB962C8B-B14F-4D97-AF65-F5344CB8AC3E}">
        <p14:creationId xmlns:p14="http://schemas.microsoft.com/office/powerpoint/2010/main" val="186190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a:t>
            </a:r>
            <a:r>
              <a:rPr lang="en-AU" b="1" baseline="0" dirty="0" smtClean="0"/>
              <a:t>: </a:t>
            </a:r>
            <a:r>
              <a:rPr lang="en-AU" baseline="0" dirty="0" smtClean="0"/>
              <a:t>When you click and hold a variable, the pop up menu of Row, column and Wafer appears. You can then drag and drop your variable into the one of these to have the whole variable added to the table. In this case we have added Date of Birth to Row to have the years listed vertically.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13</a:t>
            </a:fld>
            <a:endParaRPr lang="en-AU" dirty="0"/>
          </a:p>
        </p:txBody>
      </p:sp>
    </p:spTree>
    <p:extLst>
      <p:ext uri="{BB962C8B-B14F-4D97-AF65-F5344CB8AC3E}">
        <p14:creationId xmlns:p14="http://schemas.microsoft.com/office/powerpoint/2010/main" val="399922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smtClean="0"/>
              <a:t>By selecting ‘Retrieve</a:t>
            </a:r>
            <a:r>
              <a:rPr lang="en-AU" baseline="0" dirty="0" smtClean="0"/>
              <a:t> Data’ we will see how many people who were receiving Carer Payments in June 2015 were born in each year of our data.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scrolling up and down we see that the earliest date of birth is </a:t>
            </a:r>
            <a:r>
              <a:rPr lang="en-AU" b="1" baseline="0" dirty="0" smtClean="0"/>
              <a:t>1925</a:t>
            </a:r>
            <a:r>
              <a:rPr lang="en-AU" baseline="0" dirty="0" smtClean="0"/>
              <a:t> and the latest is </a:t>
            </a:r>
            <a:r>
              <a:rPr lang="en-AU" b="1" baseline="0" dirty="0" smtClean="0"/>
              <a:t>1997</a:t>
            </a:r>
            <a:r>
              <a:rPr lang="en-AU" baseline="0" dirty="0" smtClean="0"/>
              <a:t>. That is, our oldest carer for that quarter (June 2015) was </a:t>
            </a:r>
            <a:r>
              <a:rPr lang="en-AU" b="1" baseline="0" dirty="0" smtClean="0"/>
              <a:t>90</a:t>
            </a:r>
            <a:r>
              <a:rPr lang="en-AU" baseline="0" dirty="0" smtClean="0"/>
              <a:t> years old and our youngest was </a:t>
            </a:r>
            <a:r>
              <a:rPr lang="en-AU" b="1" baseline="0" dirty="0" smtClean="0"/>
              <a:t>18</a:t>
            </a:r>
            <a:r>
              <a:rPr lang="en-AU"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14</a:t>
            </a:fld>
            <a:endParaRPr lang="en-AU" dirty="0"/>
          </a:p>
        </p:txBody>
      </p:sp>
    </p:spTree>
    <p:extLst>
      <p:ext uri="{BB962C8B-B14F-4D97-AF65-F5344CB8AC3E}">
        <p14:creationId xmlns:p14="http://schemas.microsoft.com/office/powerpoint/2010/main" val="3713005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see a graphic representation of this data you simply select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from the tabs across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15</a:t>
            </a:fld>
            <a:endParaRPr lang="en-AU" dirty="0"/>
          </a:p>
        </p:txBody>
      </p:sp>
    </p:spTree>
    <p:extLst>
      <p:ext uri="{BB962C8B-B14F-4D97-AF65-F5344CB8AC3E}">
        <p14:creationId xmlns:p14="http://schemas.microsoft.com/office/powerpoint/2010/main" val="301089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Carer Payment recipients has</a:t>
            </a:r>
            <a:r>
              <a:rPr lang="en-AU" baseline="0" dirty="0" smtClean="0"/>
              <a:t> changed across time.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16</a:t>
            </a:fld>
            <a:endParaRPr lang="en-AU" dirty="0"/>
          </a:p>
        </p:txBody>
      </p:sp>
    </p:spTree>
    <p:extLst>
      <p:ext uri="{BB962C8B-B14F-4D97-AF65-F5344CB8AC3E}">
        <p14:creationId xmlns:p14="http://schemas.microsoft.com/office/powerpoint/2010/main" val="343597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select ‘Table View’ from the tabs at the top to make changes to the table. To be able to look at age distributions over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added four more quarters I was interested in by ticking the categories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then adding them to the Wafer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compare quarters alongside each other I have moved them from the Wafer to the Column. Because Quarter End Date is a mandatory field, it cannot be removed entirely from the table and can only be moved around between Wafer, Row and Column.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17</a:t>
            </a:fld>
            <a:endParaRPr lang="en-AU" dirty="0"/>
          </a:p>
        </p:txBody>
      </p:sp>
    </p:spTree>
    <p:extLst>
      <p:ext uri="{BB962C8B-B14F-4D97-AF65-F5344CB8AC3E}">
        <p14:creationId xmlns:p14="http://schemas.microsoft.com/office/powerpoint/2010/main" val="124481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u="sng" baseline="0" dirty="0" smtClean="0"/>
              <a:t>PLAY</a:t>
            </a:r>
            <a:r>
              <a:rPr lang="en-AU" u="none" baseline="0" dirty="0" smtClean="0"/>
              <a:t>: </a:t>
            </a:r>
            <a:r>
              <a:rPr lang="en-AU" baseline="0" dirty="0" smtClean="0"/>
              <a:t>To do this you can simply click and drag the title and drop to the position in the table you’d like it to be. </a:t>
            </a:r>
          </a:p>
        </p:txBody>
      </p:sp>
      <p:sp>
        <p:nvSpPr>
          <p:cNvPr id="4" name="Slide Number Placeholder 3"/>
          <p:cNvSpPr>
            <a:spLocks noGrp="1"/>
          </p:cNvSpPr>
          <p:nvPr>
            <p:ph type="sldNum" sz="quarter" idx="10"/>
          </p:nvPr>
        </p:nvSpPr>
        <p:spPr/>
        <p:txBody>
          <a:bodyPr/>
          <a:lstStyle/>
          <a:p>
            <a:fld id="{CE4F91A0-5B0B-4321-B2CD-795B1F6DDCB2}" type="slidenum">
              <a:rPr lang="en-AU" smtClean="0"/>
              <a:t>18</a:t>
            </a:fld>
            <a:endParaRPr lang="en-AU" dirty="0"/>
          </a:p>
        </p:txBody>
      </p:sp>
    </p:spTree>
    <p:extLst>
      <p:ext uri="{BB962C8B-B14F-4D97-AF65-F5344CB8AC3E}">
        <p14:creationId xmlns:p14="http://schemas.microsoft.com/office/powerpoint/2010/main" val="3559783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we can see the distribution of age groups for each of the four time periods.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In this display it is difficult to see the change in shape across time periods because they are displayed on top of each other.</a:t>
            </a:r>
          </a:p>
        </p:txBody>
      </p:sp>
      <p:sp>
        <p:nvSpPr>
          <p:cNvPr id="4" name="Slide Number Placeholder 3"/>
          <p:cNvSpPr>
            <a:spLocks noGrp="1"/>
          </p:cNvSpPr>
          <p:nvPr>
            <p:ph type="sldNum" sz="quarter" idx="10"/>
          </p:nvPr>
        </p:nvSpPr>
        <p:spPr/>
        <p:txBody>
          <a:bodyPr/>
          <a:lstStyle/>
          <a:p>
            <a:fld id="{CE4F91A0-5B0B-4321-B2CD-795B1F6DDCB2}" type="slidenum">
              <a:rPr lang="en-AU" smtClean="0"/>
              <a:t>19</a:t>
            </a:fld>
            <a:endParaRPr lang="en-AU" dirty="0"/>
          </a:p>
        </p:txBody>
      </p:sp>
    </p:spTree>
    <p:extLst>
      <p:ext uri="{BB962C8B-B14F-4D97-AF65-F5344CB8AC3E}">
        <p14:creationId xmlns:p14="http://schemas.microsoft.com/office/powerpoint/2010/main" val="328599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TableBuilder holds over 50 datasets other than PIA. There is an open version of the Census data that you are able to go in and play with as a ‘Guest’ without needing to register. This might be good to do if you would like to get a feel for what you can do in TableBuilder before getting access to the PIA dataset.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To apply for access to </a:t>
            </a:r>
            <a:r>
              <a:rPr lang="en-AU" sz="1200" baseline="0" dirty="0" smtClean="0"/>
              <a:t>TableBuilder go to the ABS registration page (www.abs.gov.au/registration) and select Register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If your organisation hasn’t registered for data access with ABS before, you will need to provide some additional information about your organisation as part of the registration process.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This is the email address you need to write to with any access questions you might have.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 </a:t>
            </a:r>
          </a:p>
        </p:txBody>
      </p:sp>
      <p:sp>
        <p:nvSpPr>
          <p:cNvPr id="4" name="Slide Number Placeholder 3"/>
          <p:cNvSpPr>
            <a:spLocks noGrp="1"/>
          </p:cNvSpPr>
          <p:nvPr>
            <p:ph type="sldNum" sz="quarter" idx="10"/>
          </p:nvPr>
        </p:nvSpPr>
        <p:spPr/>
        <p:txBody>
          <a:bodyPr/>
          <a:lstStyle/>
          <a:p>
            <a:fld id="{CE4F91A0-5B0B-4321-B2CD-795B1F6DDCB2}" type="slidenum">
              <a:rPr lang="en-AU" smtClean="0"/>
              <a:t>2</a:t>
            </a:fld>
            <a:endParaRPr lang="en-AU" dirty="0"/>
          </a:p>
        </p:txBody>
      </p:sp>
    </p:spTree>
    <p:extLst>
      <p:ext uri="{BB962C8B-B14F-4D97-AF65-F5344CB8AC3E}">
        <p14:creationId xmlns:p14="http://schemas.microsoft.com/office/powerpoint/2010/main" val="107404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hide parts of the graph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clicking on the categories at the bottom</a:t>
            </a:r>
          </a:p>
        </p:txBody>
      </p:sp>
      <p:sp>
        <p:nvSpPr>
          <p:cNvPr id="4" name="Slide Number Placeholder 3"/>
          <p:cNvSpPr>
            <a:spLocks noGrp="1"/>
          </p:cNvSpPr>
          <p:nvPr>
            <p:ph type="sldNum" sz="quarter" idx="10"/>
          </p:nvPr>
        </p:nvSpPr>
        <p:spPr/>
        <p:txBody>
          <a:bodyPr/>
          <a:lstStyle/>
          <a:p>
            <a:fld id="{CE4F91A0-5B0B-4321-B2CD-795B1F6DDCB2}" type="slidenum">
              <a:rPr lang="en-AU" smtClean="0"/>
              <a:t>20</a:t>
            </a:fld>
            <a:endParaRPr lang="en-AU" dirty="0"/>
          </a:p>
        </p:txBody>
      </p:sp>
    </p:spTree>
    <p:extLst>
      <p:ext uri="{BB962C8B-B14F-4D97-AF65-F5344CB8AC3E}">
        <p14:creationId xmlns:p14="http://schemas.microsoft.com/office/powerpoint/2010/main" val="305818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Alternatively you can display the results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rather than Row. In our table we had the five time periods as the headings across the Columns and so now this is how the data is grouped here.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you can see not only the growth in numbers but also the change in shape across the time periods. In particular you can see that there are more young carers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2015 time period than there were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2002 time period.  That is the shape of the 2002 distribution is leaning to the left (more older aged carers) whereas the shape of the 2014 distribution has a slight lean to the right (there are more younger aged carers). </a:t>
            </a:r>
          </a:p>
        </p:txBody>
      </p:sp>
      <p:sp>
        <p:nvSpPr>
          <p:cNvPr id="4" name="Slide Number Placeholder 3"/>
          <p:cNvSpPr>
            <a:spLocks noGrp="1"/>
          </p:cNvSpPr>
          <p:nvPr>
            <p:ph type="sldNum" sz="quarter" idx="10"/>
          </p:nvPr>
        </p:nvSpPr>
        <p:spPr/>
        <p:txBody>
          <a:bodyPr/>
          <a:lstStyle/>
          <a:p>
            <a:fld id="{CE4F91A0-5B0B-4321-B2CD-795B1F6DDCB2}" type="slidenum">
              <a:rPr lang="en-AU" smtClean="0"/>
              <a:t>21</a:t>
            </a:fld>
            <a:endParaRPr lang="en-AU" dirty="0"/>
          </a:p>
        </p:txBody>
      </p:sp>
    </p:spTree>
    <p:extLst>
      <p:ext uri="{BB962C8B-B14F-4D97-AF65-F5344CB8AC3E}">
        <p14:creationId xmlns:p14="http://schemas.microsoft.com/office/powerpoint/2010/main" val="31724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the carers might be different</a:t>
            </a:r>
            <a:r>
              <a:rPr lang="en-AU" baseline="0" dirty="0" smtClean="0"/>
              <a:t> across geographic regions.</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22</a:t>
            </a:fld>
            <a:endParaRPr lang="en-AU" dirty="0"/>
          </a:p>
        </p:txBody>
      </p:sp>
    </p:spTree>
    <p:extLst>
      <p:ext uri="{BB962C8B-B14F-4D97-AF65-F5344CB8AC3E}">
        <p14:creationId xmlns:p14="http://schemas.microsoft.com/office/powerpoint/2010/main" val="247522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Again, to change the table simply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‘Table View’ from the tabs at the top. To compare across geographic regions, I have put the quarter dates back into the Wafer. For geographic information we have three variables available: State, Postcode or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we will use ‘Region of Residence’.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will select the Snowy Mountains, Kiama – Shellharbour and Broken Hill. Let’s say we want to compare these areas to an Inner Sydney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are 319 different regions so it might be quicker and easier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use the Search bar. Simply type in ‘Sydney’ and the search will return all categories and variables that have that word in them. Tick the one you want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use the buttons at the top to add these regions into the Columns of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23</a:t>
            </a:fld>
            <a:endParaRPr lang="en-AU" dirty="0"/>
          </a:p>
        </p:txBody>
      </p:sp>
    </p:spTree>
    <p:extLst>
      <p:ext uri="{BB962C8B-B14F-4D97-AF65-F5344CB8AC3E}">
        <p14:creationId xmlns:p14="http://schemas.microsoft.com/office/powerpoint/2010/main" val="413267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we have a table with the regions next to each other in the Column, the quarters in the Wafer and Date of Birth in the Rows</a:t>
            </a:r>
          </a:p>
        </p:txBody>
      </p:sp>
      <p:sp>
        <p:nvSpPr>
          <p:cNvPr id="4" name="Slide Number Placeholder 3"/>
          <p:cNvSpPr>
            <a:spLocks noGrp="1"/>
          </p:cNvSpPr>
          <p:nvPr>
            <p:ph type="sldNum" sz="quarter" idx="10"/>
          </p:nvPr>
        </p:nvSpPr>
        <p:spPr/>
        <p:txBody>
          <a:bodyPr/>
          <a:lstStyle/>
          <a:p>
            <a:fld id="{CE4F91A0-5B0B-4321-B2CD-795B1F6DDCB2}" type="slidenum">
              <a:rPr lang="en-AU" smtClean="0"/>
              <a:t>24</a:t>
            </a:fld>
            <a:endParaRPr lang="en-AU" dirty="0"/>
          </a:p>
        </p:txBody>
      </p:sp>
    </p:spTree>
    <p:extLst>
      <p:ext uri="{BB962C8B-B14F-4D97-AF65-F5344CB8AC3E}">
        <p14:creationId xmlns:p14="http://schemas.microsoft.com/office/powerpoint/2010/main" val="381391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small ‘c’ next to any variable in a table, you will toggle between the codes and the label. You might want to see the codes used in variables to compare to other data or information sources. In this case you will see the SA3 region codes.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 table has been suppressed. This is one of the privacy measures built into TableBuilder. That is, where there are low numbers in any cells and there is the possibility of people being identified, the information in the table is suppressed and zero values are returned.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Lets look at another way of defining by geographic region. </a:t>
            </a:r>
          </a:p>
        </p:txBody>
      </p:sp>
      <p:sp>
        <p:nvSpPr>
          <p:cNvPr id="4" name="Slide Number Placeholder 3"/>
          <p:cNvSpPr>
            <a:spLocks noGrp="1"/>
          </p:cNvSpPr>
          <p:nvPr>
            <p:ph type="sldNum" sz="quarter" idx="10"/>
          </p:nvPr>
        </p:nvSpPr>
        <p:spPr/>
        <p:txBody>
          <a:bodyPr/>
          <a:lstStyle/>
          <a:p>
            <a:fld id="{CE4F91A0-5B0B-4321-B2CD-795B1F6DDCB2}" type="slidenum">
              <a:rPr lang="en-AU" smtClean="0"/>
              <a:t>25</a:t>
            </a:fld>
            <a:endParaRPr lang="en-AU" dirty="0"/>
          </a:p>
        </p:txBody>
      </p:sp>
    </p:spTree>
    <p:extLst>
      <p:ext uri="{BB962C8B-B14F-4D97-AF65-F5344CB8AC3E}">
        <p14:creationId xmlns:p14="http://schemas.microsoft.com/office/powerpoint/2010/main" val="395667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u="sng" baseline="0" dirty="0" smtClean="0"/>
              <a:t>PLAY</a:t>
            </a:r>
            <a:r>
              <a:rPr lang="en-AU" baseline="0" dirty="0" smtClean="0"/>
              <a:t>: To remove a whole variable from the table simply grab the variable title and drag and drop over the Trash icon</a:t>
            </a:r>
          </a:p>
        </p:txBody>
      </p:sp>
      <p:sp>
        <p:nvSpPr>
          <p:cNvPr id="4" name="Slide Number Placeholder 3"/>
          <p:cNvSpPr>
            <a:spLocks noGrp="1"/>
          </p:cNvSpPr>
          <p:nvPr>
            <p:ph type="sldNum" sz="quarter" idx="10"/>
          </p:nvPr>
        </p:nvSpPr>
        <p:spPr/>
        <p:txBody>
          <a:bodyPr/>
          <a:lstStyle/>
          <a:p>
            <a:fld id="{CE4F91A0-5B0B-4321-B2CD-795B1F6DDCB2}" type="slidenum">
              <a:rPr lang="en-AU" smtClean="0"/>
              <a:t>26</a:t>
            </a:fld>
            <a:endParaRPr lang="en-AU" dirty="0"/>
          </a:p>
        </p:txBody>
      </p:sp>
    </p:spTree>
    <p:extLst>
      <p:ext uri="{BB962C8B-B14F-4D97-AF65-F5344CB8AC3E}">
        <p14:creationId xmlns:p14="http://schemas.microsoft.com/office/powerpoint/2010/main" val="25802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look at the age distribution of Carers by State. In this case I have selected only NSW, Victoria and Queensland. I will select these states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ticking the box and then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button at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27</a:t>
            </a:fld>
            <a:endParaRPr lang="en-AU" dirty="0"/>
          </a:p>
        </p:txBody>
      </p:sp>
    </p:spTree>
    <p:extLst>
      <p:ext uri="{BB962C8B-B14F-4D97-AF65-F5344CB8AC3E}">
        <p14:creationId xmlns:p14="http://schemas.microsoft.com/office/powerpoint/2010/main" val="1507417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Due to the larger geographic regions, we now have data in our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Please note that the order the categories are displayed in is determined by the order that they are ticked. In this case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before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And as such,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is listed before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in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28</a:t>
            </a:fld>
            <a:endParaRPr lang="en-AU" dirty="0"/>
          </a:p>
        </p:txBody>
      </p:sp>
    </p:spTree>
    <p:extLst>
      <p:ext uri="{BB962C8B-B14F-4D97-AF65-F5344CB8AC3E}">
        <p14:creationId xmlns:p14="http://schemas.microsoft.com/office/powerpoint/2010/main" val="89546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Graph View we can see the distribution of age groups for each state. </a:t>
            </a:r>
          </a:p>
        </p:txBody>
      </p:sp>
      <p:sp>
        <p:nvSpPr>
          <p:cNvPr id="4" name="Slide Number Placeholder 3"/>
          <p:cNvSpPr>
            <a:spLocks noGrp="1"/>
          </p:cNvSpPr>
          <p:nvPr>
            <p:ph type="sldNum" sz="quarter" idx="10"/>
          </p:nvPr>
        </p:nvSpPr>
        <p:spPr/>
        <p:txBody>
          <a:bodyPr/>
          <a:lstStyle/>
          <a:p>
            <a:fld id="{CE4F91A0-5B0B-4321-B2CD-795B1F6DDCB2}" type="slidenum">
              <a:rPr lang="en-AU" smtClean="0"/>
              <a:t>29</a:t>
            </a:fld>
            <a:endParaRPr lang="en-AU" dirty="0"/>
          </a:p>
        </p:txBody>
      </p:sp>
    </p:spTree>
    <p:extLst>
      <p:ext uri="{BB962C8B-B14F-4D97-AF65-F5344CB8AC3E}">
        <p14:creationId xmlns:p14="http://schemas.microsoft.com/office/powerpoint/2010/main" val="344763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Once you have registered you can log in to the PIA dataset using this “All other datasets’ button on the right.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The first two buttons will take you to the Census data. </a:t>
            </a:r>
          </a:p>
        </p:txBody>
      </p:sp>
      <p:sp>
        <p:nvSpPr>
          <p:cNvPr id="4" name="Slide Number Placeholder 3"/>
          <p:cNvSpPr>
            <a:spLocks noGrp="1"/>
          </p:cNvSpPr>
          <p:nvPr>
            <p:ph type="sldNum" sz="quarter" idx="10"/>
          </p:nvPr>
        </p:nvSpPr>
        <p:spPr/>
        <p:txBody>
          <a:bodyPr/>
          <a:lstStyle/>
          <a:p>
            <a:fld id="{CE4F91A0-5B0B-4321-B2CD-795B1F6DDCB2}" type="slidenum">
              <a:rPr lang="en-AU" smtClean="0"/>
              <a:t>3</a:t>
            </a:fld>
            <a:endParaRPr lang="en-AU" dirty="0"/>
          </a:p>
        </p:txBody>
      </p:sp>
    </p:spTree>
    <p:extLst>
      <p:ext uri="{BB962C8B-B14F-4D97-AF65-F5344CB8AC3E}">
        <p14:creationId xmlns:p14="http://schemas.microsoft.com/office/powerpoint/2010/main" val="2601430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And we can easily switch between graphs of the different quarters that we have in the Wafer by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drop down box</a:t>
            </a:r>
          </a:p>
        </p:txBody>
      </p:sp>
      <p:sp>
        <p:nvSpPr>
          <p:cNvPr id="4" name="Slide Number Placeholder 3"/>
          <p:cNvSpPr>
            <a:spLocks noGrp="1"/>
          </p:cNvSpPr>
          <p:nvPr>
            <p:ph type="sldNum" sz="quarter" idx="10"/>
          </p:nvPr>
        </p:nvSpPr>
        <p:spPr/>
        <p:txBody>
          <a:bodyPr/>
          <a:lstStyle/>
          <a:p>
            <a:fld id="{CE4F91A0-5B0B-4321-B2CD-795B1F6DDCB2}" type="slidenum">
              <a:rPr lang="en-AU" smtClean="0"/>
              <a:t>30</a:t>
            </a:fld>
            <a:endParaRPr lang="en-AU" dirty="0"/>
          </a:p>
        </p:txBody>
      </p:sp>
    </p:spTree>
    <p:extLst>
      <p:ext uri="{BB962C8B-B14F-4D97-AF65-F5344CB8AC3E}">
        <p14:creationId xmlns:p14="http://schemas.microsoft.com/office/powerpoint/2010/main" val="203027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a:t>
            </a:r>
            <a:r>
              <a:rPr lang="en-AU" baseline="0" dirty="0" smtClean="0"/>
              <a:t> let’s look at a different question. Say we would like to know information about people who are 50 years or older and receiving Newstart Allowance.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31</a:t>
            </a:fld>
            <a:endParaRPr lang="en-AU" dirty="0"/>
          </a:p>
        </p:txBody>
      </p:sp>
    </p:spTree>
    <p:extLst>
      <p:ext uri="{BB962C8B-B14F-4D97-AF65-F5344CB8AC3E}">
        <p14:creationId xmlns:p14="http://schemas.microsoft.com/office/powerpoint/2010/main" val="271623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can’t add multiple categories (or years) as a filter to a table. To create a table that only includes information about people who are 50 years and over, I will use Custom Data to create an age group category. This method can also be used if you were looking to select ‘young people’ defined by a certain age range or to combine a number of postcodes or geographic regions to create your own geographic category.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Details on how to use Custom Data are available in the TableBuilder User Guide however briefly,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go into Custom Data using the tabs at the top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the categories you want to include. In this case, I only interested in the latest information which is the June 2015 quarter. As I want everyone aged 50 and over, I am interested in all Date of Birth years from the earliest up to 1965.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Move these years over to the right column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 all of these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Save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32</a:t>
            </a:fld>
            <a:endParaRPr lang="en-AU" dirty="0"/>
          </a:p>
        </p:txBody>
      </p:sp>
    </p:spTree>
    <p:extLst>
      <p:ext uri="{BB962C8B-B14F-4D97-AF65-F5344CB8AC3E}">
        <p14:creationId xmlns:p14="http://schemas.microsoft.com/office/powerpoint/2010/main" val="287086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need to give a name to your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Save again.</a:t>
            </a:r>
          </a:p>
        </p:txBody>
      </p:sp>
      <p:sp>
        <p:nvSpPr>
          <p:cNvPr id="4" name="Slide Number Placeholder 3"/>
          <p:cNvSpPr>
            <a:spLocks noGrp="1"/>
          </p:cNvSpPr>
          <p:nvPr>
            <p:ph type="sldNum" sz="quarter" idx="10"/>
          </p:nvPr>
        </p:nvSpPr>
        <p:spPr/>
        <p:txBody>
          <a:bodyPr/>
          <a:lstStyle/>
          <a:p>
            <a:fld id="{CE4F91A0-5B0B-4321-B2CD-795B1F6DDCB2}" type="slidenum">
              <a:rPr lang="en-AU" smtClean="0"/>
              <a:t>33</a:t>
            </a:fld>
            <a:endParaRPr lang="en-AU" dirty="0"/>
          </a:p>
        </p:txBody>
      </p:sp>
    </p:spTree>
    <p:extLst>
      <p:ext uri="{BB962C8B-B14F-4D97-AF65-F5344CB8AC3E}">
        <p14:creationId xmlns:p14="http://schemas.microsoft.com/office/powerpoint/2010/main" val="4141407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new category will be added under the variable in your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this age group as your filter select the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select Filter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have June 2015 in the Wafer so only information from this quarter will be displayed.</a:t>
            </a:r>
          </a:p>
        </p:txBody>
      </p:sp>
      <p:sp>
        <p:nvSpPr>
          <p:cNvPr id="4" name="Slide Number Placeholder 3"/>
          <p:cNvSpPr>
            <a:spLocks noGrp="1"/>
          </p:cNvSpPr>
          <p:nvPr>
            <p:ph type="sldNum" sz="quarter" idx="10"/>
          </p:nvPr>
        </p:nvSpPr>
        <p:spPr/>
        <p:txBody>
          <a:bodyPr/>
          <a:lstStyle/>
          <a:p>
            <a:fld id="{CE4F91A0-5B0B-4321-B2CD-795B1F6DDCB2}" type="slidenum">
              <a:rPr lang="en-AU" smtClean="0"/>
              <a:t>34</a:t>
            </a:fld>
            <a:endParaRPr lang="en-AU" dirty="0"/>
          </a:p>
        </p:txBody>
      </p:sp>
    </p:spTree>
    <p:extLst>
      <p:ext uri="{BB962C8B-B14F-4D97-AF65-F5344CB8AC3E}">
        <p14:creationId xmlns:p14="http://schemas.microsoft.com/office/powerpoint/2010/main" val="161074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am also only looking at those receiving Newstart allowance so I need to add this Benefit Type to the filter. Now, the table will only present the count of those people who were aged 50 and over and were receiving Newstart Allowance 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there were 12,522 recipients (again, multiply by 20 for a population estimate)</a:t>
            </a:r>
          </a:p>
        </p:txBody>
      </p:sp>
      <p:sp>
        <p:nvSpPr>
          <p:cNvPr id="4" name="Slide Number Placeholder 3"/>
          <p:cNvSpPr>
            <a:spLocks noGrp="1"/>
          </p:cNvSpPr>
          <p:nvPr>
            <p:ph type="sldNum" sz="quarter" idx="10"/>
          </p:nvPr>
        </p:nvSpPr>
        <p:spPr/>
        <p:txBody>
          <a:bodyPr/>
          <a:lstStyle/>
          <a:p>
            <a:fld id="{CE4F91A0-5B0B-4321-B2CD-795B1F6DDCB2}" type="slidenum">
              <a:rPr lang="en-AU" smtClean="0"/>
              <a:t>35</a:t>
            </a:fld>
            <a:endParaRPr lang="en-AU" dirty="0"/>
          </a:p>
        </p:txBody>
      </p:sp>
    </p:spTree>
    <p:extLst>
      <p:ext uri="{BB962C8B-B14F-4D97-AF65-F5344CB8AC3E}">
        <p14:creationId xmlns:p14="http://schemas.microsoft.com/office/powerpoint/2010/main" val="2665192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what we</a:t>
            </a:r>
            <a:r>
              <a:rPr lang="en-AU" baseline="0" dirty="0" smtClean="0"/>
              <a:t> know about these recipients regarding their level of education and gender.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36</a:t>
            </a:fld>
            <a:endParaRPr lang="en-AU" dirty="0"/>
          </a:p>
        </p:txBody>
      </p:sp>
    </p:spTree>
    <p:extLst>
      <p:ext uri="{BB962C8B-B14F-4D97-AF65-F5344CB8AC3E}">
        <p14:creationId xmlns:p14="http://schemas.microsoft.com/office/powerpoint/2010/main" val="1207094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look at this question I have added ‘Education Level of Attainment’ to the Row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Gender to the Column by dragging the variable title.</a:t>
            </a:r>
          </a:p>
        </p:txBody>
      </p:sp>
      <p:sp>
        <p:nvSpPr>
          <p:cNvPr id="4" name="Slide Number Placeholder 3"/>
          <p:cNvSpPr>
            <a:spLocks noGrp="1"/>
          </p:cNvSpPr>
          <p:nvPr>
            <p:ph type="sldNum" sz="quarter" idx="10"/>
          </p:nvPr>
        </p:nvSpPr>
        <p:spPr/>
        <p:txBody>
          <a:bodyPr/>
          <a:lstStyle/>
          <a:p>
            <a:fld id="{CE4F91A0-5B0B-4321-B2CD-795B1F6DDCB2}" type="slidenum">
              <a:rPr lang="en-AU" smtClean="0"/>
              <a:t>37</a:t>
            </a:fld>
            <a:endParaRPr lang="en-AU" dirty="0"/>
          </a:p>
        </p:txBody>
      </p:sp>
    </p:spTree>
    <p:extLst>
      <p:ext uri="{BB962C8B-B14F-4D97-AF65-F5344CB8AC3E}">
        <p14:creationId xmlns:p14="http://schemas.microsoft.com/office/powerpoint/2010/main" val="2382825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Using the Graph View I can look at the distribution of the Newstart Recipients by their highest level of education.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see more detailed information, I can hover over any of the graph elements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see the information is quite spread out here and is not in any sensible order.</a:t>
            </a:r>
          </a:p>
        </p:txBody>
      </p:sp>
      <p:sp>
        <p:nvSpPr>
          <p:cNvPr id="4" name="Slide Number Placeholder 3"/>
          <p:cNvSpPr>
            <a:spLocks noGrp="1"/>
          </p:cNvSpPr>
          <p:nvPr>
            <p:ph type="sldNum" sz="quarter" idx="10"/>
          </p:nvPr>
        </p:nvSpPr>
        <p:spPr/>
        <p:txBody>
          <a:bodyPr/>
          <a:lstStyle/>
          <a:p>
            <a:fld id="{CE4F91A0-5B0B-4321-B2CD-795B1F6DDCB2}" type="slidenum">
              <a:rPr lang="en-AU" smtClean="0"/>
              <a:t>38</a:t>
            </a:fld>
            <a:endParaRPr lang="en-AU" dirty="0"/>
          </a:p>
        </p:txBody>
      </p:sp>
    </p:spTree>
    <p:extLst>
      <p:ext uri="{BB962C8B-B14F-4D97-AF65-F5344CB8AC3E}">
        <p14:creationId xmlns:p14="http://schemas.microsoft.com/office/powerpoint/2010/main" val="2560434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make this table (and graph) make a little more sense, I have removed the Education variable and then selected only the categories I am interested in, in an order that makes sense.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see education is now listed from “Less than Year 10” through to “Master’s Degree”. </a:t>
            </a:r>
          </a:p>
        </p:txBody>
      </p:sp>
      <p:sp>
        <p:nvSpPr>
          <p:cNvPr id="4" name="Slide Number Placeholder 3"/>
          <p:cNvSpPr>
            <a:spLocks noGrp="1"/>
          </p:cNvSpPr>
          <p:nvPr>
            <p:ph type="sldNum" sz="quarter" idx="10"/>
          </p:nvPr>
        </p:nvSpPr>
        <p:spPr/>
        <p:txBody>
          <a:bodyPr/>
          <a:lstStyle/>
          <a:p>
            <a:fld id="{CE4F91A0-5B0B-4321-B2CD-795B1F6DDCB2}" type="slidenum">
              <a:rPr lang="en-AU" smtClean="0"/>
              <a:t>39</a:t>
            </a:fld>
            <a:endParaRPr lang="en-AU" dirty="0"/>
          </a:p>
        </p:txBody>
      </p:sp>
    </p:spTree>
    <p:extLst>
      <p:ext uri="{BB962C8B-B14F-4D97-AF65-F5344CB8AC3E}">
        <p14:creationId xmlns:p14="http://schemas.microsoft.com/office/powerpoint/2010/main" val="5160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Once</a:t>
            </a:r>
            <a:r>
              <a:rPr lang="en-AU" sz="1200" baseline="0" dirty="0" smtClean="0"/>
              <a:t> you have registered with TableBuilder and have logged in, this is the first screen you will see.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a:t>
            </a:r>
            <a:r>
              <a:rPr lang="en-AU" sz="1200" dirty="0" smtClean="0"/>
              <a:t>he datasets you have </a:t>
            </a:r>
            <a:r>
              <a:rPr lang="en-AU" sz="1200" baseline="0" dirty="0" smtClean="0"/>
              <a:t>access to </a:t>
            </a:r>
            <a:r>
              <a:rPr lang="en-AU" sz="1200" dirty="0" smtClean="0"/>
              <a:t>will be listed here in the left</a:t>
            </a:r>
            <a:r>
              <a:rPr lang="en-AU" sz="1200" baseline="0" dirty="0" smtClean="0"/>
              <a:t> column and this will </a:t>
            </a:r>
            <a:r>
              <a:rPr lang="en-AU" sz="1200" dirty="0" smtClean="0"/>
              <a:t>depend on </a:t>
            </a:r>
            <a:r>
              <a:rPr lang="en-AU" sz="1200" baseline="0" dirty="0" smtClean="0"/>
              <a:t>the datasets that your organisation has access to. </a:t>
            </a:r>
            <a:r>
              <a:rPr lang="en-AU" sz="1200" i="0" baseline="0" dirty="0" smtClean="0"/>
              <a:t>For this reason it is important to register using your organisation email, not a personal email account like bigpond or gmail.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i="0" baseline="0" dirty="0" smtClean="0"/>
              <a:t>You should see the Priority Investment Approach, or PIA, dataset listed here. If you don’t see it, please write to the email I highlighted in the previous slide to ask for access.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middle column will display the predefined tables and any tables you save over time (we will go into this later).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When no dataset has been selected on the left, the right hand column provides background information to TableBuilder and links to the User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You can also access the TableBuilder User Guide at any time by this Help button at the top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And you can come back to these pages anytime by selecting the Datasets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aseline="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a:t>
            </a:fld>
            <a:endParaRPr lang="en-AU" dirty="0"/>
          </a:p>
        </p:txBody>
      </p:sp>
    </p:spTree>
    <p:extLst>
      <p:ext uri="{BB962C8B-B14F-4D97-AF65-F5344CB8AC3E}">
        <p14:creationId xmlns:p14="http://schemas.microsoft.com/office/powerpoint/2010/main" val="3797181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the graph also presents the information in this same order and as such is easier to read.</a:t>
            </a:r>
          </a:p>
        </p:txBody>
      </p:sp>
      <p:sp>
        <p:nvSpPr>
          <p:cNvPr id="4" name="Slide Number Placeholder 3"/>
          <p:cNvSpPr>
            <a:spLocks noGrp="1"/>
          </p:cNvSpPr>
          <p:nvPr>
            <p:ph type="sldNum" sz="quarter" idx="10"/>
          </p:nvPr>
        </p:nvSpPr>
        <p:spPr/>
        <p:txBody>
          <a:bodyPr/>
          <a:lstStyle/>
          <a:p>
            <a:fld id="{CE4F91A0-5B0B-4321-B2CD-795B1F6DDCB2}" type="slidenum">
              <a:rPr lang="en-AU" smtClean="0"/>
              <a:t>40</a:t>
            </a:fld>
            <a:endParaRPr lang="en-AU" dirty="0"/>
          </a:p>
        </p:txBody>
      </p:sp>
    </p:spTree>
    <p:extLst>
      <p:ext uri="{BB962C8B-B14F-4D97-AF65-F5344CB8AC3E}">
        <p14:creationId xmlns:p14="http://schemas.microsoft.com/office/powerpoint/2010/main" val="4058954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how</a:t>
            </a:r>
            <a:r>
              <a:rPr lang="en-AU" baseline="0" dirty="0" smtClean="0"/>
              <a:t> this is different for indigenous and non-indigenous recipients.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41</a:t>
            </a:fld>
            <a:endParaRPr lang="en-AU" dirty="0"/>
          </a:p>
        </p:txBody>
      </p:sp>
    </p:spTree>
    <p:extLst>
      <p:ext uri="{BB962C8B-B14F-4D97-AF65-F5344CB8AC3E}">
        <p14:creationId xmlns:p14="http://schemas.microsoft.com/office/powerpoint/2010/main" val="412599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Indigenous Status we simply pull the ‘Indigenous Status’ Variable across to add it to the Column information.</a:t>
            </a:r>
          </a:p>
        </p:txBody>
      </p:sp>
      <p:sp>
        <p:nvSpPr>
          <p:cNvPr id="4" name="Slide Number Placeholder 3"/>
          <p:cNvSpPr>
            <a:spLocks noGrp="1"/>
          </p:cNvSpPr>
          <p:nvPr>
            <p:ph type="sldNum" sz="quarter" idx="10"/>
          </p:nvPr>
        </p:nvSpPr>
        <p:spPr/>
        <p:txBody>
          <a:bodyPr/>
          <a:lstStyle/>
          <a:p>
            <a:fld id="{CE4F91A0-5B0B-4321-B2CD-795B1F6DDCB2}" type="slidenum">
              <a:rPr lang="en-AU" smtClean="0"/>
              <a:t>42</a:t>
            </a:fld>
            <a:endParaRPr lang="en-AU" dirty="0"/>
          </a:p>
        </p:txBody>
      </p:sp>
    </p:spTree>
    <p:extLst>
      <p:ext uri="{BB962C8B-B14F-4D97-AF65-F5344CB8AC3E}">
        <p14:creationId xmlns:p14="http://schemas.microsoft.com/office/powerpoint/2010/main" val="2504629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will display the information for Gender by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43</a:t>
            </a:fld>
            <a:endParaRPr lang="en-AU" dirty="0"/>
          </a:p>
        </p:txBody>
      </p:sp>
    </p:spTree>
    <p:extLst>
      <p:ext uri="{BB962C8B-B14F-4D97-AF65-F5344CB8AC3E}">
        <p14:creationId xmlns:p14="http://schemas.microsoft.com/office/powerpoint/2010/main" val="3936238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decide that we don’t want to include ‘Unknown’ and ‘Missing’.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change this we tick these categories,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‘Remove’</a:t>
            </a:r>
          </a:p>
        </p:txBody>
      </p:sp>
      <p:sp>
        <p:nvSpPr>
          <p:cNvPr id="4" name="Slide Number Placeholder 3"/>
          <p:cNvSpPr>
            <a:spLocks noGrp="1"/>
          </p:cNvSpPr>
          <p:nvPr>
            <p:ph type="sldNum" sz="quarter" idx="10"/>
          </p:nvPr>
        </p:nvSpPr>
        <p:spPr/>
        <p:txBody>
          <a:bodyPr/>
          <a:lstStyle/>
          <a:p>
            <a:fld id="{CE4F91A0-5B0B-4321-B2CD-795B1F6DDCB2}" type="slidenum">
              <a:rPr lang="en-AU" smtClean="0"/>
              <a:t>44</a:t>
            </a:fld>
            <a:endParaRPr lang="en-AU" dirty="0"/>
          </a:p>
        </p:txBody>
      </p:sp>
    </p:spTree>
    <p:extLst>
      <p:ext uri="{BB962C8B-B14F-4D97-AF65-F5344CB8AC3E}">
        <p14:creationId xmlns:p14="http://schemas.microsoft.com/office/powerpoint/2010/main" val="2233138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table is now more easily read with only the two categories for Indigenous Status.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can also display the results by percentage. We can choose between percentage by Row or percentage by Column. Here we have selected by Row and as such see the distribution across the groups 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we can see that 8.76% of this group who had not completed Year 10, were indigenous.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Over 80% who had a Trade Qualification were non-indigenous 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45</a:t>
            </a:fld>
            <a:endParaRPr lang="en-AU" dirty="0"/>
          </a:p>
        </p:txBody>
      </p:sp>
    </p:spTree>
    <p:extLst>
      <p:ext uri="{BB962C8B-B14F-4D97-AF65-F5344CB8AC3E}">
        <p14:creationId xmlns:p14="http://schemas.microsoft.com/office/powerpoint/2010/main" val="2335706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If you want to be able to come back to this table in a different session, you will need to Save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46</a:t>
            </a:fld>
            <a:endParaRPr lang="en-AU" dirty="0"/>
          </a:p>
        </p:txBody>
      </p:sp>
    </p:spTree>
    <p:extLst>
      <p:ext uri="{BB962C8B-B14F-4D97-AF65-F5344CB8AC3E}">
        <p14:creationId xmlns:p14="http://schemas.microsoft.com/office/powerpoint/2010/main" val="1751515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By selecting the ‘Save Table’ button, you will be asked to name the table. Here I have called it ‘Education x Gender x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47</a:t>
            </a:fld>
            <a:endParaRPr lang="en-AU" dirty="0"/>
          </a:p>
        </p:txBody>
      </p:sp>
    </p:spTree>
    <p:extLst>
      <p:ext uri="{BB962C8B-B14F-4D97-AF65-F5344CB8AC3E}">
        <p14:creationId xmlns:p14="http://schemas.microsoft.com/office/powerpoint/2010/main" val="4264824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now see your table in the Datasets tab (in the middle column) as well as the Saved Tables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the Saved Tables tab you can Open, Copy, Delete and Rename your table.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As a side note, if you design a table that has too many cells, it will be converted to a Large Table. There is information about this in the TableBuilder User Guide but put simply this means that you won’t be able to view your table in the TableBuilder tool but it will be available for download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AU" baseline="0" dirty="0" smtClean="0"/>
              <a:t>here in your ‘Queued jobs’. </a:t>
            </a:r>
          </a:p>
        </p:txBody>
      </p:sp>
      <p:sp>
        <p:nvSpPr>
          <p:cNvPr id="4" name="Slide Number Placeholder 3"/>
          <p:cNvSpPr>
            <a:spLocks noGrp="1"/>
          </p:cNvSpPr>
          <p:nvPr>
            <p:ph type="sldNum" sz="quarter" idx="10"/>
          </p:nvPr>
        </p:nvSpPr>
        <p:spPr/>
        <p:txBody>
          <a:bodyPr/>
          <a:lstStyle/>
          <a:p>
            <a:fld id="{CE4F91A0-5B0B-4321-B2CD-795B1F6DDCB2}" type="slidenum">
              <a:rPr lang="en-AU" smtClean="0"/>
              <a:t>48</a:t>
            </a:fld>
            <a:endParaRPr lang="en-AU" dirty="0"/>
          </a:p>
        </p:txBody>
      </p:sp>
    </p:spTree>
    <p:extLst>
      <p:ext uri="{BB962C8B-B14F-4D97-AF65-F5344CB8AC3E}">
        <p14:creationId xmlns:p14="http://schemas.microsoft.com/office/powerpoint/2010/main" val="3167561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also download the tables you build in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do this, select the type of file format and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select ‘Go’.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Before downloading this table I have added a number of other quarters to the Wafer.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49</a:t>
            </a:fld>
            <a:endParaRPr lang="en-AU" dirty="0"/>
          </a:p>
        </p:txBody>
      </p:sp>
    </p:spTree>
    <p:extLst>
      <p:ext uri="{BB962C8B-B14F-4D97-AF65-F5344CB8AC3E}">
        <p14:creationId xmlns:p14="http://schemas.microsoft.com/office/powerpoint/2010/main" val="44966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As</a:t>
            </a:r>
            <a:r>
              <a:rPr lang="en-AU" sz="1200" baseline="0" dirty="0" smtClean="0"/>
              <a:t> a side note, t</a:t>
            </a:r>
            <a:r>
              <a:rPr lang="en-AU" sz="1200" dirty="0" smtClean="0"/>
              <a:t>his is the </a:t>
            </a:r>
            <a:r>
              <a:rPr lang="en-AU" sz="1200" baseline="0" dirty="0" smtClean="0"/>
              <a:t>TableBuilder User Guide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Use the navigation</a:t>
            </a:r>
            <a:r>
              <a:rPr lang="en-AU" sz="1200" baseline="0" dirty="0" smtClean="0"/>
              <a:t> links on the left to move through the topics.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tutorials link will take you to a selection of videos created by ABS using the Census TableBuilder.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5</a:t>
            </a:fld>
            <a:endParaRPr lang="en-AU" dirty="0"/>
          </a:p>
        </p:txBody>
      </p:sp>
    </p:spTree>
    <p:extLst>
      <p:ext uri="{BB962C8B-B14F-4D97-AF65-F5344CB8AC3E}">
        <p14:creationId xmlns:p14="http://schemas.microsoft.com/office/powerpoint/2010/main" val="1294987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there are multiple categories in the wafer of your table (such as we have now with the multiple quarters), the excel worksheet you download will contain the data for each wafer on a separate tab.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identify the wafer that each tab refers to by the category identified in the cell above the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also see the Filters that have been applied</a:t>
            </a:r>
            <a:endParaRPr lang="en-AU"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50</a:t>
            </a:fld>
            <a:endParaRPr lang="en-AU" dirty="0"/>
          </a:p>
        </p:txBody>
      </p:sp>
    </p:spTree>
    <p:extLst>
      <p:ext uri="{BB962C8B-B14F-4D97-AF65-F5344CB8AC3E}">
        <p14:creationId xmlns:p14="http://schemas.microsoft.com/office/powerpoint/2010/main" val="307090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 Graph View of this table shows the number of Newstart recipients aged over 50 in the June 2015 quarter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group by gender and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51</a:t>
            </a:fld>
            <a:endParaRPr lang="en-AU" dirty="0"/>
          </a:p>
        </p:txBody>
      </p:sp>
    </p:spTree>
    <p:extLst>
      <p:ext uri="{BB962C8B-B14F-4D97-AF65-F5344CB8AC3E}">
        <p14:creationId xmlns:p14="http://schemas.microsoft.com/office/powerpoint/2010/main" val="3730814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reorder the nested variables.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 </a:t>
            </a:r>
            <a:r>
              <a:rPr lang="en-AU" baseline="0" dirty="0" smtClean="0"/>
              <a:t>To do this just click, drag and drop to place Indigenous Status above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52</a:t>
            </a:fld>
            <a:endParaRPr lang="en-AU" dirty="0"/>
          </a:p>
        </p:txBody>
      </p:sp>
    </p:spTree>
    <p:extLst>
      <p:ext uri="{BB962C8B-B14F-4D97-AF65-F5344CB8AC3E}">
        <p14:creationId xmlns:p14="http://schemas.microsoft.com/office/powerpoint/2010/main" val="1509188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data will show as Indigenous Status split by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53</a:t>
            </a:fld>
            <a:endParaRPr lang="en-AU" dirty="0"/>
          </a:p>
        </p:txBody>
      </p:sp>
    </p:spTree>
    <p:extLst>
      <p:ext uri="{BB962C8B-B14F-4D97-AF65-F5344CB8AC3E}">
        <p14:creationId xmlns:p14="http://schemas.microsoft.com/office/powerpoint/2010/main" val="2893781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graph has female and male indigenous presented next to each other and then female and male non-indigenous next to each other.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presentation order is a matter of which data you want to compare. </a:t>
            </a:r>
          </a:p>
        </p:txBody>
      </p:sp>
      <p:sp>
        <p:nvSpPr>
          <p:cNvPr id="4" name="Slide Number Placeholder 3"/>
          <p:cNvSpPr>
            <a:spLocks noGrp="1"/>
          </p:cNvSpPr>
          <p:nvPr>
            <p:ph type="sldNum" sz="quarter" idx="10"/>
          </p:nvPr>
        </p:nvSpPr>
        <p:spPr/>
        <p:txBody>
          <a:bodyPr/>
          <a:lstStyle/>
          <a:p>
            <a:fld id="{CE4F91A0-5B0B-4321-B2CD-795B1F6DDCB2}" type="slidenum">
              <a:rPr lang="en-AU" smtClean="0"/>
              <a:t>54</a:t>
            </a:fld>
            <a:endParaRPr lang="en-AU" dirty="0"/>
          </a:p>
        </p:txBody>
      </p:sp>
    </p:spTree>
    <p:extLst>
      <p:ext uri="{BB962C8B-B14F-4D97-AF65-F5344CB8AC3E}">
        <p14:creationId xmlns:p14="http://schemas.microsoft.com/office/powerpoint/2010/main" val="265020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Sometimes the order will be particularly important for a particular style of graph.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present the data in a number of ways using the options on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you have a graph you like, you can download using the ‘Go’ button at the top right.</a:t>
            </a:r>
          </a:p>
        </p:txBody>
      </p:sp>
      <p:sp>
        <p:nvSpPr>
          <p:cNvPr id="4" name="Slide Number Placeholder 3"/>
          <p:cNvSpPr>
            <a:spLocks noGrp="1"/>
          </p:cNvSpPr>
          <p:nvPr>
            <p:ph type="sldNum" sz="quarter" idx="10"/>
          </p:nvPr>
        </p:nvSpPr>
        <p:spPr/>
        <p:txBody>
          <a:bodyPr/>
          <a:lstStyle/>
          <a:p>
            <a:fld id="{CE4F91A0-5B0B-4321-B2CD-795B1F6DDCB2}" type="slidenum">
              <a:rPr lang="en-AU" smtClean="0"/>
              <a:t>55</a:t>
            </a:fld>
            <a:endParaRPr lang="en-AU" dirty="0"/>
          </a:p>
        </p:txBody>
      </p:sp>
    </p:spTree>
    <p:extLst>
      <p:ext uri="{BB962C8B-B14F-4D97-AF65-F5344CB8AC3E}">
        <p14:creationId xmlns:p14="http://schemas.microsoft.com/office/powerpoint/2010/main" val="2893331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lot of this</a:t>
            </a:r>
            <a:r>
              <a:rPr lang="en-AU" baseline="0" dirty="0" smtClean="0"/>
              <a:t> functionality will be things you can discover with use. Please make use of the ABS TableBuilder User Guide and the PIA background information available on the TableBuilder site. </a:t>
            </a:r>
          </a:p>
          <a:p>
            <a:endParaRPr lang="en-AU" baseline="0" dirty="0" smtClean="0"/>
          </a:p>
          <a:p>
            <a:r>
              <a:rPr lang="en-AU" baseline="0" dirty="0" smtClean="0"/>
              <a:t>At this stage, are there any questions?</a:t>
            </a:r>
          </a:p>
        </p:txBody>
      </p:sp>
      <p:sp>
        <p:nvSpPr>
          <p:cNvPr id="4" name="Slide Number Placeholder 3"/>
          <p:cNvSpPr>
            <a:spLocks noGrp="1"/>
          </p:cNvSpPr>
          <p:nvPr>
            <p:ph type="sldNum" sz="quarter" idx="10"/>
          </p:nvPr>
        </p:nvSpPr>
        <p:spPr/>
        <p:txBody>
          <a:bodyPr/>
          <a:lstStyle/>
          <a:p>
            <a:fld id="{CE4F91A0-5B0B-4321-B2CD-795B1F6DDCB2}" type="slidenum">
              <a:rPr lang="en-AU" smtClean="0"/>
              <a:t>56</a:t>
            </a:fld>
            <a:endParaRPr lang="en-AU" dirty="0"/>
          </a:p>
        </p:txBody>
      </p:sp>
    </p:spTree>
    <p:extLst>
      <p:ext uri="{BB962C8B-B14F-4D97-AF65-F5344CB8AC3E}">
        <p14:creationId xmlns:p14="http://schemas.microsoft.com/office/powerpoint/2010/main" val="3727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Now that I have selected the PIA dataset on the left,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the information </a:t>
            </a:r>
            <a:r>
              <a:rPr lang="en-AU" sz="1200" baseline="0" dirty="0" smtClean="0"/>
              <a:t>on the right </a:t>
            </a:r>
            <a:r>
              <a:rPr lang="en-AU" sz="1200" dirty="0" smtClean="0"/>
              <a:t>now provides</a:t>
            </a:r>
            <a:r>
              <a:rPr lang="en-AU" sz="1200" baseline="0" dirty="0" smtClean="0"/>
              <a:t> background information to this dataset and links to more detailed information.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To get started, you can select one of the existing tables and then ‘Open Table’ </a:t>
            </a:r>
            <a:endParaRPr lang="en-AU" sz="120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Or you can start a New Table. We will create a new table for this demonstration.</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6</a:t>
            </a:fld>
            <a:endParaRPr lang="en-AU" dirty="0"/>
          </a:p>
        </p:txBody>
      </p:sp>
    </p:spTree>
    <p:extLst>
      <p:ext uri="{BB962C8B-B14F-4D97-AF65-F5344CB8AC3E}">
        <p14:creationId xmlns:p14="http://schemas.microsoft.com/office/powerpoint/2010/main" val="142495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a:t>
            </a:r>
            <a:r>
              <a:rPr lang="en-AU" baseline="0" dirty="0" smtClean="0"/>
              <a:t> you go in to a new table you will see this screen. </a:t>
            </a:r>
          </a:p>
          <a:p>
            <a:pPr marL="228600" indent="-228600">
              <a:buFont typeface="+mj-lt"/>
              <a:buAutoNum type="arabicPeriod"/>
            </a:pPr>
            <a:r>
              <a:rPr lang="en-AU" baseline="0" dirty="0" smtClean="0"/>
              <a:t>At all times when using TableBuilder you are able to select either the ‘</a:t>
            </a:r>
            <a:r>
              <a:rPr lang="en-AU" b="1" i="1" baseline="0" dirty="0" smtClean="0"/>
              <a:t>i</a:t>
            </a:r>
            <a:r>
              <a:rPr lang="en-AU" baseline="0" dirty="0" smtClean="0"/>
              <a:t>’ icon at the right of the title or the ‘About this data’ link at the bottom of the main screen. These will both take you to the background information about the Priority Investment Approach data and how it has been applied to TableBuilder. </a:t>
            </a:r>
          </a:p>
          <a:p>
            <a:r>
              <a:rPr lang="en-AU" baseline="0" dirty="0" smtClean="0"/>
              <a:t>As described in the previous session, the PIA dataset includes 56 separate quarterly snapshots over 14 years. The table has been designed so that the variable that identifies which of these quarters you are looking at is</a:t>
            </a:r>
          </a:p>
          <a:p>
            <a:pPr marL="228600" indent="-228600">
              <a:buFont typeface="+mj-lt"/>
              <a:buAutoNum type="arabicPeriod" startAt="2"/>
            </a:pPr>
            <a:r>
              <a:rPr lang="en-AU" baseline="0" dirty="0" smtClean="0"/>
              <a:t>a mandatory field and must be included somewhere in your table. You can have it in the columns or rows of your table, but by default it is in the wafer. Adding any variable to the wafer will turn a 2D table (with rows and columns) into a 3D cube. That is, the categories you add to the Wafer become the layers of your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7</a:t>
            </a:fld>
            <a:endParaRPr lang="en-AU" dirty="0"/>
          </a:p>
        </p:txBody>
      </p:sp>
    </p:spTree>
    <p:extLst>
      <p:ext uri="{BB962C8B-B14F-4D97-AF65-F5344CB8AC3E}">
        <p14:creationId xmlns:p14="http://schemas.microsoft.com/office/powerpoint/2010/main" val="58536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level and Person level folders, all 38 variables will be displayed. The number at the end of each variable title describes the number of categories available in that variable.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you can see there are 56 quarters in the Quarter End Date. By default, all 56 quarters are added to the wafer. </a:t>
            </a:r>
          </a:p>
          <a:p>
            <a:endParaRPr lang="en-AU" baseline="0" dirty="0" smtClean="0"/>
          </a:p>
          <a:p>
            <a:r>
              <a:rPr lang="en-AU" baseline="0" dirty="0" smtClean="0"/>
              <a:t>Having your table retrieve data for all 56 quarters for every table design you create, will increase the size of your table and slow down the time it takes to retrieve data. To make your table smaller and faster, you can remove those quarters that you are not interested in.</a:t>
            </a:r>
          </a:p>
        </p:txBody>
      </p:sp>
      <p:sp>
        <p:nvSpPr>
          <p:cNvPr id="4" name="Slide Number Placeholder 3"/>
          <p:cNvSpPr>
            <a:spLocks noGrp="1"/>
          </p:cNvSpPr>
          <p:nvPr>
            <p:ph type="sldNum" sz="quarter" idx="10"/>
          </p:nvPr>
        </p:nvSpPr>
        <p:spPr/>
        <p:txBody>
          <a:bodyPr/>
          <a:lstStyle/>
          <a:p>
            <a:fld id="{CE4F91A0-5B0B-4321-B2CD-795B1F6DDCB2}" type="slidenum">
              <a:rPr lang="en-AU" smtClean="0"/>
              <a:t>8</a:t>
            </a:fld>
            <a:endParaRPr lang="en-AU" dirty="0"/>
          </a:p>
        </p:txBody>
      </p:sp>
    </p:spTree>
    <p:extLst>
      <p:ext uri="{BB962C8B-B14F-4D97-AF65-F5344CB8AC3E}">
        <p14:creationId xmlns:p14="http://schemas.microsoft.com/office/powerpoint/2010/main" val="2609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 </a:t>
            </a:r>
          </a:p>
          <a:p>
            <a:r>
              <a:rPr lang="en-AU" b="1" u="sng" baseline="0" dirty="0" smtClean="0"/>
              <a:t>Play</a:t>
            </a:r>
            <a:r>
              <a:rPr lang="en-AU" b="1" baseline="0" dirty="0" smtClean="0"/>
              <a:t>: </a:t>
            </a:r>
            <a:r>
              <a:rPr lang="en-AU" b="0" baseline="0" dirty="0" smtClean="0"/>
              <a:t>You can see all the quarters listed in the Wafer to start. </a:t>
            </a:r>
            <a:r>
              <a:rPr lang="en-AU" baseline="0" dirty="0" smtClean="0"/>
              <a:t>To select many categories at a time, you can tick the first and then hold shift and tick the last, and it will include all categories in between. Here I have removed all quarters except for the latest one. Now my table will include only the data from the most recent time period.</a:t>
            </a:r>
          </a:p>
        </p:txBody>
      </p:sp>
      <p:sp>
        <p:nvSpPr>
          <p:cNvPr id="4" name="Slide Number Placeholder 3"/>
          <p:cNvSpPr>
            <a:spLocks noGrp="1"/>
          </p:cNvSpPr>
          <p:nvPr>
            <p:ph type="sldNum" sz="quarter" idx="10"/>
          </p:nvPr>
        </p:nvSpPr>
        <p:spPr/>
        <p:txBody>
          <a:bodyPr/>
          <a:lstStyle/>
          <a:p>
            <a:fld id="{CE4F91A0-5B0B-4321-B2CD-795B1F6DDCB2}" type="slidenum">
              <a:rPr lang="en-AU" smtClean="0"/>
              <a:t>9</a:t>
            </a:fld>
            <a:endParaRPr lang="en-AU" dirty="0"/>
          </a:p>
        </p:txBody>
      </p:sp>
    </p:spTree>
    <p:extLst>
      <p:ext uri="{BB962C8B-B14F-4D97-AF65-F5344CB8AC3E}">
        <p14:creationId xmlns:p14="http://schemas.microsoft.com/office/powerpoint/2010/main" val="11928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429000"/>
            <a:ext cx="6120000" cy="1081383"/>
          </a:xfrm>
        </p:spPr>
        <p:txBody>
          <a:bodyPr anchor="t" anchorCtr="0"/>
          <a:lstStyle>
            <a:lvl1pPr>
              <a:lnSpc>
                <a:spcPct val="80000"/>
              </a:lnSpc>
              <a:defRPr sz="4400">
                <a:solidFill>
                  <a:schemeClr val="bg1"/>
                </a:solidFill>
              </a:defRPr>
            </a:lvl1pPr>
          </a:lstStyle>
          <a:p>
            <a:r>
              <a:rPr lang="en-US" dirty="0" smtClean="0"/>
              <a:t>Click to add presentation title</a:t>
            </a:r>
            <a:endParaRPr lang="en-AU" dirty="0"/>
          </a:p>
        </p:txBody>
      </p:sp>
      <p:sp>
        <p:nvSpPr>
          <p:cNvPr id="3" name="Subtitle 2"/>
          <p:cNvSpPr>
            <a:spLocks noGrp="1"/>
          </p:cNvSpPr>
          <p:nvPr>
            <p:ph type="subTitle" idx="1" hasCustomPrompt="1"/>
          </p:nvPr>
        </p:nvSpPr>
        <p:spPr>
          <a:xfrm>
            <a:off x="579268" y="4562388"/>
            <a:ext cx="6120000" cy="1080000"/>
          </a:xfrm>
        </p:spPr>
        <p:txBody>
          <a:bodyPr/>
          <a:lstStyle>
            <a:lvl1pPr marL="0" indent="0" algn="l">
              <a:lnSpc>
                <a:spcPct val="100000"/>
              </a:lnSpc>
              <a:spcBef>
                <a:spcPts val="0"/>
              </a:spcBef>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Tree>
    <p:extLst>
      <p:ext uri="{BB962C8B-B14F-4D97-AF65-F5344CB8AC3E}">
        <p14:creationId xmlns:p14="http://schemas.microsoft.com/office/powerpoint/2010/main" val="217584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dirty="0"/>
          </a:p>
        </p:txBody>
      </p:sp>
      <p:sp>
        <p:nvSpPr>
          <p:cNvPr id="4" name="Date Placeholder 3"/>
          <p:cNvSpPr>
            <a:spLocks noGrp="1"/>
          </p:cNvSpPr>
          <p:nvPr>
            <p:ph type="dt" sz="half" idx="10"/>
          </p:nvPr>
        </p:nvSpPr>
        <p:spPr/>
        <p:txBody>
          <a:bodyPr/>
          <a:lstStyle/>
          <a:p>
            <a:fld id="{95A2D144-12CD-414A-9CF4-09B0361B760B}"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85926" y="1529176"/>
            <a:ext cx="7974000" cy="4348096"/>
          </a:xfrm>
          <a:solidFill>
            <a:srgbClr val="B1E4E3"/>
          </a:solidFill>
        </p:spPr>
        <p:txBody>
          <a:bodyPr/>
          <a:lstStyle>
            <a:lvl1pPr>
              <a:defRPr/>
            </a:lvl1pPr>
          </a:lstStyle>
          <a:p>
            <a:r>
              <a:rPr lang="en-US" dirty="0" smtClean="0"/>
              <a:t>Click icon to add picture</a:t>
            </a:r>
            <a:endParaRPr lang="en-AU" dirty="0"/>
          </a:p>
        </p:txBody>
      </p:sp>
    </p:spTree>
    <p:extLst>
      <p:ext uri="{BB962C8B-B14F-4D97-AF65-F5344CB8AC3E}">
        <p14:creationId xmlns:p14="http://schemas.microsoft.com/office/powerpoint/2010/main" val="40385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BADDA43-6B76-4F43-8966-B944363D2BF7}" type="datetime1">
              <a:rPr lang="en-AU" smtClean="0"/>
              <a:t>2/03/2018</a:t>
            </a:fld>
            <a:endParaRPr lang="en-AU" dirty="0"/>
          </a:p>
        </p:txBody>
      </p:sp>
      <p:sp>
        <p:nvSpPr>
          <p:cNvPr id="4" name="Footer Placeholder 3"/>
          <p:cNvSpPr>
            <a:spLocks noGrp="1"/>
          </p:cNvSpPr>
          <p:nvPr>
            <p:ph type="ftr" sz="quarter" idx="11"/>
          </p:nvPr>
        </p:nvSpPr>
        <p:spPr/>
        <p:txBody>
          <a:bodyPr/>
          <a:lstStyle/>
          <a:p>
            <a:r>
              <a:rPr lang="en-GB" dirty="0" smtClean="0"/>
              <a:t>Insert presentation title in footer</a:t>
            </a:r>
            <a:endParaRPr lang="en-AU" dirty="0"/>
          </a:p>
        </p:txBody>
      </p:sp>
      <p:sp>
        <p:nvSpPr>
          <p:cNvPr id="5" name="Slide Number Placeholder 4"/>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3630083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1242855-3E19-4B56-9B63-C1E593F9A15F}" type="datetime1">
              <a:rPr lang="en-AU" smtClean="0"/>
              <a:pPr/>
              <a:t>2/03/2018</a:t>
            </a:fld>
            <a:endParaRPr lang="en-AU"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8753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987307"/>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416AD5A6-884D-4BBA-9C04-1299DB54BBE1}"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2609115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cxnSp>
        <p:nvCxnSpPr>
          <p:cNvPr id="9" name="Straight Connector 8"/>
          <p:cNvCxnSpPr/>
          <p:nvPr userDrawn="1"/>
        </p:nvCxnSpPr>
        <p:spPr>
          <a:xfrm>
            <a:off x="0" y="6359034"/>
            <a:ext cx="9144000" cy="0"/>
          </a:xfrm>
          <a:prstGeom prst="line">
            <a:avLst/>
          </a:prstGeom>
          <a:ln w="57150">
            <a:solidFill>
              <a:srgbClr val="00B0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79268" y="1754076"/>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5D14903A-FB95-4247-A56B-87C17A2A86F1}"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46625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Breakout">
    <p:spTree>
      <p:nvGrpSpPr>
        <p:cNvPr id="1" name=""/>
        <p:cNvGrpSpPr/>
        <p:nvPr/>
      </p:nvGrpSpPr>
      <p:grpSpPr>
        <a:xfrm>
          <a:off x="0" y="0"/>
          <a:ext cx="0" cy="0"/>
          <a:chOff x="0" y="0"/>
          <a:chExt cx="0" cy="0"/>
        </a:xfrm>
      </p:grpSpPr>
      <p:sp>
        <p:nvSpPr>
          <p:cNvPr id="8" name="Rectangle 7"/>
          <p:cNvSpPr/>
          <p:nvPr userDrawn="1"/>
        </p:nvSpPr>
        <p:spPr>
          <a:xfrm>
            <a:off x="0" y="0"/>
            <a:ext cx="9144000" cy="6332400"/>
          </a:xfrm>
          <a:prstGeom prst="rect">
            <a:avLst/>
          </a:prstGeom>
          <a:solidFill>
            <a:srgbClr val="B1E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720313"/>
            <a:ext cx="7200000" cy="5164549"/>
          </a:xfrm>
        </p:spPr>
        <p:txBody>
          <a:bodyPr anchor="t" anchorCtr="0"/>
          <a:lstStyle>
            <a:lvl1pPr>
              <a:lnSpc>
                <a:spcPct val="110000"/>
              </a:lnSpc>
              <a:defRPr sz="4000" i="1">
                <a:solidFill>
                  <a:schemeClr val="accent1"/>
                </a:solidFill>
              </a:defRPr>
            </a:lvl1pPr>
          </a:lstStyle>
          <a:p>
            <a:r>
              <a:rPr lang="en-US" dirty="0" smtClean="0"/>
              <a:t>Click to add text</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72DB4F3A-8A16-47A2-8369-DC0CD9C8F65D}"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315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End">
    <p:spTree>
      <p:nvGrpSpPr>
        <p:cNvPr id="1" name=""/>
        <p:cNvGrpSpPr/>
        <p:nvPr/>
      </p:nvGrpSpPr>
      <p:grpSpPr>
        <a:xfrm>
          <a:off x="0" y="0"/>
          <a:ext cx="0" cy="0"/>
          <a:chOff x="0" y="0"/>
          <a:chExt cx="0" cy="0"/>
        </a:xfrm>
      </p:grpSpPr>
      <p:sp>
        <p:nvSpPr>
          <p:cNvPr id="9" name="Rectangle 8"/>
          <p:cNvSpPr/>
          <p:nvPr userDrawn="1"/>
        </p:nvSpPr>
        <p:spPr>
          <a:xfrm>
            <a:off x="0" y="0"/>
            <a:ext cx="9144000" cy="633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1529174"/>
            <a:ext cx="6120000" cy="1081383"/>
          </a:xfrm>
        </p:spPr>
        <p:txBody>
          <a:bodyPr anchor="b" anchorCtr="0"/>
          <a:lstStyle>
            <a:lvl1pPr>
              <a:lnSpc>
                <a:spcPct val="80000"/>
              </a:lnSpc>
              <a:defRPr sz="6300">
                <a:solidFill>
                  <a:schemeClr val="bg1"/>
                </a:solidFill>
              </a:defRPr>
            </a:lvl1pPr>
          </a:lstStyle>
          <a:p>
            <a:r>
              <a:rPr lang="en-US" dirty="0" smtClean="0"/>
              <a:t>Click to add text</a:t>
            </a:r>
            <a:endParaRPr lang="en-AU" dirty="0"/>
          </a:p>
        </p:txBody>
      </p:sp>
      <p:sp>
        <p:nvSpPr>
          <p:cNvPr id="3" name="Subtitle 2"/>
          <p:cNvSpPr>
            <a:spLocks noGrp="1"/>
          </p:cNvSpPr>
          <p:nvPr>
            <p:ph type="subTitle" idx="1" hasCustomPrompt="1"/>
          </p:nvPr>
        </p:nvSpPr>
        <p:spPr>
          <a:xfrm>
            <a:off x="579268" y="3004846"/>
            <a:ext cx="6120000" cy="1080000"/>
          </a:xfrm>
        </p:spPr>
        <p:txBody>
          <a:bodyPr/>
          <a:lstStyle>
            <a:lvl1pPr marL="0" indent="0" algn="l">
              <a:lnSpc>
                <a:spcPct val="95000"/>
              </a:lnSpc>
              <a:spcBef>
                <a:spcPts val="0"/>
              </a:spcBef>
              <a:buNone/>
              <a:defRPr sz="2500" i="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FB919699-CFCB-4F17-BF24-204C1E5629E7}"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4339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1C71AF29-D7AC-413F-A71F-1A4C42563919}"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97089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585927"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72488"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4"/>
          <p:cNvSpPr>
            <a:spLocks noGrp="1"/>
          </p:cNvSpPr>
          <p:nvPr>
            <p:ph type="dt" sz="half" idx="10"/>
          </p:nvPr>
        </p:nvSpPr>
        <p:spPr/>
        <p:txBody>
          <a:bodyPr/>
          <a:lstStyle/>
          <a:p>
            <a:fld id="{DAE1AE24-7C7A-4F40-B44E-CCEDBCE2F54D}" type="datetime1">
              <a:rPr lang="en-AU" smtClean="0"/>
              <a:t>2/03/2018</a:t>
            </a:fld>
            <a:endParaRPr lang="en-AU" dirty="0"/>
          </a:p>
        </p:txBody>
      </p:sp>
      <p:sp>
        <p:nvSpPr>
          <p:cNvPr id="6" name="Footer Placeholder 5"/>
          <p:cNvSpPr>
            <a:spLocks noGrp="1"/>
          </p:cNvSpPr>
          <p:nvPr>
            <p:ph type="ftr" sz="quarter" idx="11"/>
          </p:nvPr>
        </p:nvSpPr>
        <p:spPr/>
        <p:txBody>
          <a:bodyPr/>
          <a:lstStyle/>
          <a:p>
            <a:r>
              <a:rPr lang="en-GB" dirty="0" smtClean="0"/>
              <a:t>Insert presentation title in footer</a:t>
            </a:r>
            <a:endParaRPr lang="en-AU" dirty="0"/>
          </a:p>
        </p:txBody>
      </p:sp>
      <p:sp>
        <p:nvSpPr>
          <p:cNvPr id="7" name="Slide Number Placeholder 6"/>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36323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4E259D6A-E757-4B26-9604-918E5CEB0D65}"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8" name="Content Placeholder 2"/>
          <p:cNvSpPr>
            <a:spLocks noGrp="1"/>
          </p:cNvSpPr>
          <p:nvPr>
            <p:ph idx="13" hasCustomPrompt="1"/>
          </p:nvPr>
        </p:nvSpPr>
        <p:spPr>
          <a:xfrm>
            <a:off x="5678074" y="2060848"/>
            <a:ext cx="2880000" cy="2708328"/>
          </a:xfrm>
          <a:solidFill>
            <a:srgbClr val="B1E4E3"/>
          </a:solidFill>
        </p:spPr>
        <p:txBody>
          <a:bodyPr/>
          <a:lstStyle>
            <a:lvl1pPr>
              <a:lnSpc>
                <a:spcPct val="100000"/>
              </a:lnSpc>
              <a:defRPr sz="1600" baseline="0">
                <a:latin typeface="+mj-lt"/>
              </a:defRPr>
            </a:lvl1pPr>
            <a:lvl2pPr>
              <a:lnSpc>
                <a:spcPct val="100000"/>
              </a:lnSpc>
              <a:defRPr sz="1600">
                <a:latin typeface="+mj-lt"/>
              </a:defRPr>
            </a:lvl2pPr>
            <a:lvl3pPr>
              <a:lnSpc>
                <a:spcPct val="100000"/>
              </a:lnSpc>
              <a:defRPr sz="1600">
                <a:latin typeface="+mj-lt"/>
              </a:defRPr>
            </a:lvl3pPr>
            <a:lvl4pPr>
              <a:lnSpc>
                <a:spcPct val="100000"/>
              </a:lnSpc>
              <a:defRPr sz="1600">
                <a:latin typeface="+mj-lt"/>
              </a:defRPr>
            </a:lvl4pPr>
            <a:lvl5pPr>
              <a:lnSpc>
                <a:spcPct val="100000"/>
              </a:lnSpc>
              <a:defRPr sz="1600">
                <a:latin typeface="+mj-lt"/>
              </a:defRPr>
            </a:lvl5pPr>
          </a:lstStyle>
          <a:p>
            <a:pPr lvl="0"/>
            <a:r>
              <a:rPr lang="en-US" dirty="0" smtClean="0"/>
              <a:t>Click icon to add chart, table or diagram</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2"/>
          <p:cNvSpPr>
            <a:spLocks noGrp="1"/>
          </p:cNvSpPr>
          <p:nvPr>
            <p:ph type="body" idx="14" hasCustomPrompt="1"/>
          </p:nvPr>
        </p:nvSpPr>
        <p:spPr>
          <a:xfrm>
            <a:off x="5678074" y="1529177"/>
            <a:ext cx="2880000" cy="477176"/>
          </a:xfrm>
        </p:spPr>
        <p:txBody>
          <a:bodyPr tIns="36000" anchor="t" anchorCtr="0"/>
          <a:lstStyle>
            <a:lvl1pPr marL="0" indent="0">
              <a:lnSpc>
                <a:spcPct val="90000"/>
              </a:lnSpc>
              <a:spcBef>
                <a:spcPts val="0"/>
              </a:spcBef>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chart title</a:t>
            </a:r>
          </a:p>
        </p:txBody>
      </p:sp>
    </p:spTree>
    <p:extLst>
      <p:ext uri="{BB962C8B-B14F-4D97-AF65-F5344CB8AC3E}">
        <p14:creationId xmlns:p14="http://schemas.microsoft.com/office/powerpoint/2010/main" val="133173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832B68D2-F25B-4A19-8B04-6CD06150AC40}"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678074" y="1529176"/>
            <a:ext cx="2880000" cy="3240000"/>
          </a:xfrm>
          <a:solidFill>
            <a:srgbClr val="B1E4E3"/>
          </a:solidFill>
        </p:spPr>
        <p:txBody>
          <a:bodyPr/>
          <a:lstStyle>
            <a:lvl1pPr>
              <a:lnSpc>
                <a:spcPct val="100000"/>
              </a:lnSpc>
              <a:defRPr sz="1600">
                <a:latin typeface="+mj-lt"/>
              </a:defRPr>
            </a:lvl1pPr>
          </a:lstStyle>
          <a:p>
            <a:r>
              <a:rPr lang="en-US" dirty="0" smtClean="0"/>
              <a:t>Click icon to add picture</a:t>
            </a:r>
            <a:endParaRPr lang="en-AU" dirty="0"/>
          </a:p>
        </p:txBody>
      </p:sp>
    </p:spTree>
    <p:extLst>
      <p:ext uri="{BB962C8B-B14F-4D97-AF65-F5344CB8AC3E}">
        <p14:creationId xmlns:p14="http://schemas.microsoft.com/office/powerpoint/2010/main" val="411011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32400"/>
            <a:ext cx="9144000" cy="52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p:cNvSpPr>
            <a:spLocks noGrp="1"/>
          </p:cNvSpPr>
          <p:nvPr>
            <p:ph type="title"/>
          </p:nvPr>
        </p:nvSpPr>
        <p:spPr>
          <a:xfrm>
            <a:off x="585926" y="472165"/>
            <a:ext cx="7972148" cy="1012619"/>
          </a:xfrm>
          <a:prstGeom prst="rect">
            <a:avLst/>
          </a:prstGeom>
        </p:spPr>
        <p:txBody>
          <a:bodyPr vert="horz" lIns="0" tIns="0" rIns="0" bIns="0" rtlCol="0" anchor="t" anchorCtr="0">
            <a:noAutofit/>
          </a:bodyPr>
          <a:lstStyle/>
          <a:p>
            <a:r>
              <a:rPr lang="en-US" smtClean="0"/>
              <a:t>Click to edit Master title style</a:t>
            </a:r>
            <a:endParaRPr lang="en-AU" dirty="0"/>
          </a:p>
        </p:txBody>
      </p:sp>
      <p:sp>
        <p:nvSpPr>
          <p:cNvPr id="3" name="Text Placeholder 2"/>
          <p:cNvSpPr>
            <a:spLocks noGrp="1"/>
          </p:cNvSpPr>
          <p:nvPr>
            <p:ph type="body" idx="1"/>
          </p:nvPr>
        </p:nvSpPr>
        <p:spPr>
          <a:xfrm>
            <a:off x="585926" y="1529176"/>
            <a:ext cx="7972148" cy="4525963"/>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6035833" y="6391862"/>
            <a:ext cx="2133600" cy="365125"/>
          </a:xfrm>
          <a:prstGeom prst="rect">
            <a:avLst/>
          </a:prstGeom>
        </p:spPr>
        <p:txBody>
          <a:bodyPr vert="horz" lIns="0" tIns="0" rIns="0" bIns="0" rtlCol="0" anchor="ctr"/>
          <a:lstStyle>
            <a:lvl1pPr algn="r">
              <a:defRPr sz="1200">
                <a:solidFill>
                  <a:schemeClr val="bg1"/>
                </a:solidFill>
                <a:latin typeface="+mj-lt"/>
              </a:defRPr>
            </a:lvl1pPr>
          </a:lstStyle>
          <a:p>
            <a:fld id="{EDF24D5F-2844-4E91-A1E1-DABACD56299B}" type="datetime1">
              <a:rPr lang="en-AU" smtClean="0"/>
              <a:t>2/03/2018</a:t>
            </a:fld>
            <a:endParaRPr lang="en-AU" dirty="0"/>
          </a:p>
        </p:txBody>
      </p:sp>
      <p:sp>
        <p:nvSpPr>
          <p:cNvPr id="5" name="Footer Placeholder 4"/>
          <p:cNvSpPr>
            <a:spLocks noGrp="1"/>
          </p:cNvSpPr>
          <p:nvPr>
            <p:ph type="ftr" sz="quarter" idx="3"/>
          </p:nvPr>
        </p:nvSpPr>
        <p:spPr>
          <a:xfrm>
            <a:off x="585926" y="6391862"/>
            <a:ext cx="6506354" cy="365125"/>
          </a:xfrm>
          <a:prstGeom prst="rect">
            <a:avLst/>
          </a:prstGeom>
        </p:spPr>
        <p:txBody>
          <a:bodyPr vert="horz" lIns="0" tIns="0" rIns="0" bIns="0" rtlCol="0" anchor="ctr"/>
          <a:lstStyle>
            <a:lvl1pPr algn="l">
              <a:defRPr sz="1200">
                <a:solidFill>
                  <a:schemeClr val="bg1"/>
                </a:solidFill>
                <a:latin typeface="+mj-lt"/>
              </a:defRPr>
            </a:lvl1pPr>
          </a:lstStyle>
          <a:p>
            <a:r>
              <a:rPr lang="en-GB" dirty="0" smtClean="0"/>
              <a:t>Insert presentation title in footer</a:t>
            </a:r>
            <a:endParaRPr lang="en-AU" dirty="0"/>
          </a:p>
        </p:txBody>
      </p:sp>
      <p:sp>
        <p:nvSpPr>
          <p:cNvPr id="6" name="Slide Number Placeholder 5"/>
          <p:cNvSpPr>
            <a:spLocks noGrp="1"/>
          </p:cNvSpPr>
          <p:nvPr>
            <p:ph type="sldNum" sz="quarter" idx="4"/>
          </p:nvPr>
        </p:nvSpPr>
        <p:spPr>
          <a:xfrm>
            <a:off x="8178326" y="6391862"/>
            <a:ext cx="548162" cy="365125"/>
          </a:xfrm>
          <a:prstGeom prst="rect">
            <a:avLst/>
          </a:prstGeom>
        </p:spPr>
        <p:txBody>
          <a:bodyPr vert="horz" lIns="0" tIns="0" rIns="0" bIns="0" rtlCol="0" anchor="ctr"/>
          <a:lstStyle>
            <a:lvl1pPr algn="r">
              <a:defRPr sz="1200">
                <a:solidFill>
                  <a:schemeClr val="bg1"/>
                </a:solidFill>
                <a:latin typeface="+mj-lt"/>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895785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2" r:id="rId5"/>
    <p:sldLayoutId id="2147483650" r:id="rId6"/>
    <p:sldLayoutId id="2147483652" r:id="rId7"/>
    <p:sldLayoutId id="2147483659" r:id="rId8"/>
    <p:sldLayoutId id="2147483660" r:id="rId9"/>
    <p:sldLayoutId id="2147483661" r:id="rId10"/>
    <p:sldLayoutId id="2147483654" r:id="rId11"/>
    <p:sldLayoutId id="2147483655" r:id="rId12"/>
  </p:sldLayoutIdLst>
  <p:hf hd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2pPr>
      <a:lvl3pPr marL="8080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3pPr>
      <a:lvl4pPr marL="1074738" indent="-266700"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4pPr>
      <a:lvl5pPr marL="1339850" indent="-265113"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3429000"/>
            <a:ext cx="8385220" cy="1081383"/>
          </a:xfrm>
        </p:spPr>
        <p:txBody>
          <a:bodyPr/>
          <a:lstStyle/>
          <a:p>
            <a:r>
              <a:rPr lang="en-AU" dirty="0" smtClean="0"/>
              <a:t>How to use TableBuilder</a:t>
            </a:r>
            <a:endParaRPr lang="en-AU" dirty="0"/>
          </a:p>
        </p:txBody>
      </p:sp>
      <p:sp>
        <p:nvSpPr>
          <p:cNvPr id="3" name="Subtitle 2"/>
          <p:cNvSpPr>
            <a:spLocks noGrp="1"/>
          </p:cNvSpPr>
          <p:nvPr>
            <p:ph type="subTitle" idx="1"/>
          </p:nvPr>
        </p:nvSpPr>
        <p:spPr/>
        <p:txBody>
          <a:bodyPr/>
          <a:lstStyle/>
          <a:p>
            <a:r>
              <a:rPr lang="en-AU" dirty="0" smtClean="0"/>
              <a:t>2018</a:t>
            </a:r>
            <a:endParaRPr lang="en-AU" dirty="0"/>
          </a:p>
        </p:txBody>
      </p:sp>
    </p:spTree>
    <p:extLst>
      <p:ext uri="{BB962C8B-B14F-4D97-AF65-F5344CB8AC3E}">
        <p14:creationId xmlns:p14="http://schemas.microsoft.com/office/powerpoint/2010/main" val="391200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How many Carers are in each age group?</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10</a:t>
            </a:fld>
            <a:endParaRPr lang="en-AU" dirty="0"/>
          </a:p>
        </p:txBody>
      </p:sp>
    </p:spTree>
    <p:extLst>
      <p:ext uri="{BB962C8B-B14F-4D97-AF65-F5344CB8AC3E}">
        <p14:creationId xmlns:p14="http://schemas.microsoft.com/office/powerpoint/2010/main" val="1477719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category to the filter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11</a:t>
            </a:fld>
            <a:endParaRPr lang="en-AU" dirty="0"/>
          </a:p>
        </p:txBody>
      </p:sp>
      <p:pic>
        <p:nvPicPr>
          <p:cNvPr id="5" name="Picture 4"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Carer Payment benefit type from the list." title="Highlight"/>
          <p:cNvSpPr/>
          <p:nvPr/>
        </p:nvSpPr>
        <p:spPr>
          <a:xfrm>
            <a:off x="827584" y="2687622"/>
            <a:ext cx="792088" cy="2976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available options for adding a variable or category to a table." title="Highlight"/>
          <p:cNvSpPr/>
          <p:nvPr/>
        </p:nvSpPr>
        <p:spPr>
          <a:xfrm>
            <a:off x="585925" y="1790711"/>
            <a:ext cx="1825835" cy="358798"/>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661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Reading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pic>
        <p:nvPicPr>
          <p:cNvPr id="6" name="Picture 5" descr="This is a screenshot of a table in TableBuilder that has Carer Payment in the filter and displays the number of record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4" name="Slide Number Placeholder 3"/>
          <p:cNvSpPr>
            <a:spLocks noGrp="1"/>
          </p:cNvSpPr>
          <p:nvPr>
            <p:ph type="sldNum" sz="quarter" idx="12"/>
          </p:nvPr>
        </p:nvSpPr>
        <p:spPr/>
        <p:txBody>
          <a:bodyPr/>
          <a:lstStyle/>
          <a:p>
            <a:fld id="{EF10AA22-7383-4F49-87C9-FE0A84CB7966}" type="slidenum">
              <a:rPr lang="en-AU" smtClean="0"/>
              <a:pPr/>
              <a:t>12</a:t>
            </a:fld>
            <a:endParaRPr lang="en-AU" dirty="0"/>
          </a:p>
        </p:txBody>
      </p:sp>
      <p:sp>
        <p:nvSpPr>
          <p:cNvPr id="10" name="Oval 9" descr="This highlights the total count of records." title="Highlight"/>
          <p:cNvSpPr/>
          <p:nvPr/>
        </p:nvSpPr>
        <p:spPr>
          <a:xfrm>
            <a:off x="2705841" y="3029610"/>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descr="This highlights the quarter that the data refers to." title="Highlight"/>
          <p:cNvSpPr/>
          <p:nvPr/>
        </p:nvSpPr>
        <p:spPr>
          <a:xfrm>
            <a:off x="2627784" y="2520762"/>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41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13</a:t>
            </a:fld>
            <a:endParaRPr lang="en-AU" dirty="0"/>
          </a:p>
        </p:txBody>
      </p:sp>
      <p:pic>
        <p:nvPicPr>
          <p:cNvPr id="10" name="E147CD4" descr="This is a short screen capture video that shows how to add a whole variable to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926" y="620688"/>
            <a:ext cx="8029575" cy="5143500"/>
          </a:xfrm>
          <a:prstGeom prst="rect">
            <a:avLst/>
          </a:prstGeom>
        </p:spPr>
      </p:pic>
    </p:spTree>
    <p:extLst>
      <p:ext uri="{BB962C8B-B14F-4D97-AF65-F5344CB8AC3E}">
        <p14:creationId xmlns:p14="http://schemas.microsoft.com/office/powerpoint/2010/main" val="16353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Finding parameters in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14</a:t>
            </a:fld>
            <a:endParaRPr lang="en-AU" dirty="0"/>
          </a:p>
        </p:txBody>
      </p:sp>
      <p:pic>
        <p:nvPicPr>
          <p:cNvPr id="5" name="Picture 4"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2276664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15</a:t>
            </a:fld>
            <a:endParaRPr lang="en-AU" dirty="0"/>
          </a:p>
        </p:txBody>
      </p:sp>
      <p:pic>
        <p:nvPicPr>
          <p:cNvPr id="5" name="Picture 4" descr="This is a screenshot of a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Oval 7" descr="This highlights the tabs at the top that allow the user to switch between Table View and Graph View." title="Highlight"/>
          <p:cNvSpPr/>
          <p:nvPr/>
        </p:nvSpPr>
        <p:spPr>
          <a:xfrm>
            <a:off x="1547664" y="13426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1786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120000" cy="3619140"/>
          </a:xfrm>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smtClean="0"/>
              <a:t>How does this change over time?</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16</a:t>
            </a:fld>
            <a:endParaRPr lang="en-AU" dirty="0"/>
          </a:p>
        </p:txBody>
      </p:sp>
    </p:spTree>
    <p:extLst>
      <p:ext uri="{BB962C8B-B14F-4D97-AF65-F5344CB8AC3E}">
        <p14:creationId xmlns:p14="http://schemas.microsoft.com/office/powerpoint/2010/main" val="3033666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Adding a few categories </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17</a:t>
            </a:fld>
            <a:endParaRPr lang="en-AU" dirty="0"/>
          </a:p>
        </p:txBody>
      </p:sp>
      <p:pic>
        <p:nvPicPr>
          <p:cNvPr id="2" name="Picture 1"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pecific quarters I have selected to add to the table." title="Highlight"/>
          <p:cNvSpPr/>
          <p:nvPr/>
        </p:nvSpPr>
        <p:spPr>
          <a:xfrm>
            <a:off x="853216" y="3294864"/>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6" name="Rounded Rectangle 15" descr="This highlights the available options for adding a variable or category to a table." title="Highlight"/>
          <p:cNvSpPr/>
          <p:nvPr/>
        </p:nvSpPr>
        <p:spPr>
          <a:xfrm>
            <a:off x="628648" y="1850103"/>
            <a:ext cx="1703673"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abs at the top that allow the user to switch between Table View and Graph View." title="Highlight"/>
          <p:cNvSpPr/>
          <p:nvPr/>
        </p:nvSpPr>
        <p:spPr>
          <a:xfrm>
            <a:off x="1562616" y="1389280"/>
            <a:ext cx="1178313"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pecific quarters I have selected to add to the table." title="Highlight"/>
          <p:cNvSpPr/>
          <p:nvPr/>
        </p:nvSpPr>
        <p:spPr>
          <a:xfrm>
            <a:off x="848532" y="4485103"/>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275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Moving a variable around</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18</a:t>
            </a:fld>
            <a:endParaRPr lang="en-AU" dirty="0"/>
          </a:p>
        </p:txBody>
      </p:sp>
      <p:pic>
        <p:nvPicPr>
          <p:cNvPr id="5" name="B80A0CD" descr="This is a short screen capture video that shows how to move a variable from Wafer to Column in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7813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Viewing a graph with multiple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19</a:t>
            </a:fld>
            <a:endParaRPr lang="en-AU" dirty="0"/>
          </a:p>
        </p:txBody>
      </p:sp>
      <p:pic>
        <p:nvPicPr>
          <p:cNvPr id="2" name="Picture 1" descr="This is a screenshot of a column graph by row in TableBuilder with the years of Date of Birth across the x-axis and the quarters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tabs at the top that allow the user to switch between Table View and Graph View." title="Highlight"/>
          <p:cNvSpPr/>
          <p:nvPr/>
        </p:nvSpPr>
        <p:spPr>
          <a:xfrm>
            <a:off x="1534571" y="13668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783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t>ABS Registration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a:t>
            </a:fld>
            <a:endParaRPr lang="en-AU" dirty="0"/>
          </a:p>
        </p:txBody>
      </p:sp>
      <p:pic>
        <p:nvPicPr>
          <p:cNvPr id="5" name="Picture 4" descr="This is a screenshot of the How To Apply page on the Australian Bureau of Statistics' website for microdata access. " title="Screenshot"/>
          <p:cNvPicPr>
            <a:picLocks noChangeAspect="1"/>
          </p:cNvPicPr>
          <p:nvPr/>
        </p:nvPicPr>
        <p:blipFill>
          <a:blip r:embed="rId3"/>
          <a:stretch>
            <a:fillRect/>
          </a:stretch>
        </p:blipFill>
        <p:spPr>
          <a:xfrm>
            <a:off x="612000" y="148033"/>
            <a:ext cx="7920000" cy="6089279"/>
          </a:xfrm>
          <a:prstGeom prst="rect">
            <a:avLst/>
          </a:prstGeom>
        </p:spPr>
      </p:pic>
      <p:sp>
        <p:nvSpPr>
          <p:cNvPr id="6" name="Oval 5" descr="This highlights the link to register for access. " title="Highlight"/>
          <p:cNvSpPr/>
          <p:nvPr/>
        </p:nvSpPr>
        <p:spPr>
          <a:xfrm>
            <a:off x="2411760" y="3594855"/>
            <a:ext cx="864096" cy="37123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link for the email address where users can request access to the PIA data in TableBuilder." title="Highlight"/>
          <p:cNvSpPr/>
          <p:nvPr/>
        </p:nvSpPr>
        <p:spPr>
          <a:xfrm>
            <a:off x="5220072" y="3789040"/>
            <a:ext cx="1872208"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273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Hiding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20</a:t>
            </a:fld>
            <a:endParaRPr lang="en-AU" dirty="0"/>
          </a:p>
        </p:txBody>
      </p:sp>
      <p:pic>
        <p:nvPicPr>
          <p:cNvPr id="5" name="Picture 4" descr="This is a screenshot of a column graph by row in TableBuilder with the years of Date of Birth across the x-axis and the quarters  presented in the columns. Some quarters have been deselected and are hidde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key at the bottom of the graph that allows some categories to be hidden or deselected." title="Highlight"/>
          <p:cNvSpPr/>
          <p:nvPr/>
        </p:nvSpPr>
        <p:spPr>
          <a:xfrm>
            <a:off x="3900024" y="5109089"/>
            <a:ext cx="2376264"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136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Using viewing options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21</a:t>
            </a:fld>
            <a:endParaRPr lang="en-AU" dirty="0"/>
          </a:p>
        </p:txBody>
      </p:sp>
      <p:pic>
        <p:nvPicPr>
          <p:cNvPr id="2" name="Picture 1" descr="This is a screenshot of a column graph by column in TableBuilder with the quarters across the x-axis and the years of Date of Birth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display options to display the graph by column or by row. " title="Highlight"/>
          <p:cNvSpPr/>
          <p:nvPr/>
        </p:nvSpPr>
        <p:spPr>
          <a:xfrm>
            <a:off x="602039" y="3068582"/>
            <a:ext cx="595107"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data for June 2015." title="Highlight"/>
          <p:cNvSpPr/>
          <p:nvPr/>
        </p:nvSpPr>
        <p:spPr>
          <a:xfrm>
            <a:off x="7084976" y="2468892"/>
            <a:ext cx="913528" cy="2112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data for June 2002." title="Highlight"/>
          <p:cNvSpPr/>
          <p:nvPr/>
        </p:nvSpPr>
        <p:spPr>
          <a:xfrm>
            <a:off x="2380552" y="2996952"/>
            <a:ext cx="913528" cy="1584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6724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a:solidFill>
                  <a:schemeClr val="bg1">
                    <a:lumMod val="65000"/>
                  </a:schemeClr>
                </a:solidFill>
              </a:rPr>
              <a:t>How does this change over time?</a:t>
            </a:r>
            <a:br>
              <a:rPr lang="en-AU" dirty="0">
                <a:solidFill>
                  <a:schemeClr val="bg1">
                    <a:lumMod val="65000"/>
                  </a:schemeClr>
                </a:solidFill>
              </a:rPr>
            </a:br>
            <a:r>
              <a:rPr lang="en-AU" dirty="0" smtClean="0"/>
              <a:t>How does this differ by geographic region?</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22</a:t>
            </a:fld>
            <a:endParaRPr lang="en-AU" dirty="0"/>
          </a:p>
        </p:txBody>
      </p:sp>
    </p:spTree>
    <p:extLst>
      <p:ext uri="{BB962C8B-B14F-4D97-AF65-F5344CB8AC3E}">
        <p14:creationId xmlns:p14="http://schemas.microsoft.com/office/powerpoint/2010/main" val="2886002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search bar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23</a:t>
            </a:fld>
            <a:endParaRPr lang="en-AU" dirty="0"/>
          </a:p>
        </p:txBody>
      </p:sp>
      <p:pic>
        <p:nvPicPr>
          <p:cNvPr id="2" name="Picture 1" descr="This is a screenshot of a table with Date of Birth listed in the row and Region of Residenc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tabs at the top that allow the user to switch between Table View and Graph View." title="Highlight"/>
          <p:cNvSpPr/>
          <p:nvPr/>
        </p:nvSpPr>
        <p:spPr>
          <a:xfrm>
            <a:off x="1576700" y="1366853"/>
            <a:ext cx="1178313"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Region of Residence variable." title="Highlight"/>
          <p:cNvSpPr/>
          <p:nvPr/>
        </p:nvSpPr>
        <p:spPr>
          <a:xfrm>
            <a:off x="742214" y="2459328"/>
            <a:ext cx="1244315" cy="162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descr="This highlights the Snowy Mountains region category." title="Highlight"/>
          <p:cNvSpPr/>
          <p:nvPr/>
        </p:nvSpPr>
        <p:spPr>
          <a:xfrm>
            <a:off x="863719" y="2631085"/>
            <a:ext cx="773640"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3" name="Oval 12" descr="This highlights the Broken Hill region category." title="Highlight"/>
          <p:cNvSpPr/>
          <p:nvPr/>
        </p:nvSpPr>
        <p:spPr>
          <a:xfrm>
            <a:off x="876092" y="3685017"/>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7" name="Oval 16" descr="This highlights the Kiama region category." title="Highlight"/>
          <p:cNvSpPr/>
          <p:nvPr/>
        </p:nvSpPr>
        <p:spPr>
          <a:xfrm>
            <a:off x="876092" y="4379719"/>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4" name="Oval 13" descr="This highlights the number of categories listed at the end of the variable name." title="Highlight"/>
          <p:cNvSpPr/>
          <p:nvPr/>
        </p:nvSpPr>
        <p:spPr>
          <a:xfrm>
            <a:off x="1475656" y="2389426"/>
            <a:ext cx="360039" cy="319494"/>
          </a:xfrm>
          <a:prstGeom prst="ellipse">
            <a:avLst/>
          </a:prstGeom>
          <a:noFill/>
          <a:ln>
            <a:solidFill>
              <a:srgbClr val="46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5" name="Rounded Rectangle 14" descr="This highlights the search bar." title="Highlight"/>
          <p:cNvSpPr/>
          <p:nvPr/>
        </p:nvSpPr>
        <p:spPr>
          <a:xfrm>
            <a:off x="638349" y="5343204"/>
            <a:ext cx="1374815"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ounded Rectangle 15" descr="This highlights the available options for adding a variable or category to a table." title="Highlight"/>
          <p:cNvSpPr/>
          <p:nvPr/>
        </p:nvSpPr>
        <p:spPr>
          <a:xfrm>
            <a:off x="638348" y="1862919"/>
            <a:ext cx="2061444"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608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7"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suppressed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24</a:t>
            </a:fld>
            <a:endParaRPr lang="en-AU" dirty="0"/>
          </a:p>
        </p:txBody>
      </p:sp>
      <p:pic>
        <p:nvPicPr>
          <p:cNvPr id="2" name="Picture 1" descr="This is a screenshot of a table with Date of Birth listed in the row and the selected categories from Region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183151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Toggle between codes and labels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25</a:t>
            </a:fld>
            <a:endParaRPr lang="en-AU" dirty="0"/>
          </a:p>
        </p:txBody>
      </p:sp>
      <p:pic>
        <p:nvPicPr>
          <p:cNvPr id="5" name="Picture 4" descr="This is a screenshot of the same table from the previous slide. The table has been changed to present the codes of the regions rather than labels."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descr="This highlights the codes presented in the column headings rather than labels." title="Highlight"/>
          <p:cNvSpPr/>
          <p:nvPr/>
        </p:nvSpPr>
        <p:spPr>
          <a:xfrm>
            <a:off x="2522579" y="3007426"/>
            <a:ext cx="2235565" cy="3554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descr="This highlights the symbol that alerts the user that the table has been suppressed." title="Highlight"/>
          <p:cNvSpPr/>
          <p:nvPr/>
        </p:nvSpPr>
        <p:spPr>
          <a:xfrm>
            <a:off x="5003180" y="2204864"/>
            <a:ext cx="360908"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2812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Trashing a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26</a:t>
            </a:fld>
            <a:endParaRPr lang="en-AU" dirty="0"/>
          </a:p>
        </p:txBody>
      </p:sp>
      <p:pic>
        <p:nvPicPr>
          <p:cNvPr id="2" name="208E2ED" descr="This is a short screen capture video that shows how to remove a variable from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8737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few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27</a:t>
            </a:fld>
            <a:endParaRPr lang="en-AU" dirty="0"/>
          </a:p>
        </p:txBody>
      </p:sp>
      <p:pic>
        <p:nvPicPr>
          <p:cNvPr id="2" name="Picture 1" descr="This is a screenshot of a table with Date of Birth listed in the row and Stat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tates categories available." title="Highlight"/>
          <p:cNvSpPr/>
          <p:nvPr/>
        </p:nvSpPr>
        <p:spPr>
          <a:xfrm>
            <a:off x="760060" y="3861047"/>
            <a:ext cx="1487768" cy="12961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vailable options for adding a variable or category to a table." title="Highlight"/>
          <p:cNvSpPr/>
          <p:nvPr/>
        </p:nvSpPr>
        <p:spPr>
          <a:xfrm>
            <a:off x="641440" y="1844824"/>
            <a:ext cx="1725448"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53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The order of selection determines the order of display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28</a:t>
            </a:fld>
            <a:endParaRPr lang="en-AU" dirty="0"/>
          </a:p>
        </p:txBody>
      </p:sp>
      <p:pic>
        <p:nvPicPr>
          <p:cNvPr id="6" name="Picture 5" descr="This is a screenshot of a table with Date of Birth listed in the row and the selected categories from State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10" name="Rounded Rectangle 9" descr="This highlights the states listed in column headings." title="Highlight"/>
          <p:cNvSpPr/>
          <p:nvPr/>
        </p:nvSpPr>
        <p:spPr>
          <a:xfrm>
            <a:off x="4012262" y="3083534"/>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Arrow Connector 11" descr="This arrow points to the Victoria category in the left column." title="Arrow"/>
          <p:cNvCxnSpPr/>
          <p:nvPr/>
        </p:nvCxnSpPr>
        <p:spPr>
          <a:xfrm>
            <a:off x="755576" y="479715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This arrow points to the Queensland category in the left column." title="Arrow"/>
          <p:cNvCxnSpPr/>
          <p:nvPr/>
        </p:nvCxnSpPr>
        <p:spPr>
          <a:xfrm>
            <a:off x="755576" y="4500957"/>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This arrow points to the Victoria category in the table." title="Arrow"/>
          <p:cNvCxnSpPr/>
          <p:nvPr/>
        </p:nvCxnSpPr>
        <p:spPr>
          <a:xfrm rot="5400000">
            <a:off x="4829817" y="2845895"/>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This arrow points to the Queensland category in the table." title="Arrow"/>
          <p:cNvCxnSpPr/>
          <p:nvPr/>
        </p:nvCxnSpPr>
        <p:spPr>
          <a:xfrm rot="5400000">
            <a:off x="5261865" y="284414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Stacked Area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29</a:t>
            </a:fld>
            <a:endParaRPr lang="en-AU" dirty="0"/>
          </a:p>
        </p:txBody>
      </p:sp>
      <p:pic>
        <p:nvPicPr>
          <p:cNvPr id="2" name="Picture 1" descr="This is a screenshot of a Stacked Area graph by Row in TableBuil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93702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t>TableBuilder Log In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a:t>
            </a:fld>
            <a:endParaRPr lang="en-AU" dirty="0"/>
          </a:p>
        </p:txBody>
      </p:sp>
      <p:pic>
        <p:nvPicPr>
          <p:cNvPr id="8" name="Picture 7" descr="This is a screenshot of the Log In page on the Australian Bureau of Statistics website." title="Screenshot"/>
          <p:cNvPicPr>
            <a:picLocks noChangeAspect="1"/>
          </p:cNvPicPr>
          <p:nvPr/>
        </p:nvPicPr>
        <p:blipFill>
          <a:blip r:embed="rId3"/>
          <a:stretch>
            <a:fillRect/>
          </a:stretch>
        </p:blipFill>
        <p:spPr>
          <a:xfrm>
            <a:off x="612000" y="148033"/>
            <a:ext cx="7920000" cy="6147553"/>
          </a:xfrm>
          <a:prstGeom prst="rect">
            <a:avLst/>
          </a:prstGeom>
        </p:spPr>
      </p:pic>
      <p:sp>
        <p:nvSpPr>
          <p:cNvPr id="9" name="Oval 8" descr="This highlights the button users need to select to access the Priority Investment Approach in TableBuilder." title="Highlight"/>
          <p:cNvSpPr/>
          <p:nvPr/>
        </p:nvSpPr>
        <p:spPr>
          <a:xfrm>
            <a:off x="5436096" y="2240960"/>
            <a:ext cx="1800200" cy="864096"/>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939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Wafer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30</a:t>
            </a:fld>
            <a:endParaRPr lang="en-AU" dirty="0"/>
          </a:p>
        </p:txBody>
      </p:sp>
      <p:pic>
        <p:nvPicPr>
          <p:cNvPr id="6" name="Picture 5" descr="This is a screenshot of a Stacked Area graph by Row in TableBuilder. This graph displays the data from a different quarter by using the Wafer categories." title="Screenshot"/>
          <p:cNvPicPr>
            <a:picLocks noChangeAspect="1"/>
          </p:cNvPicPr>
          <p:nvPr/>
        </p:nvPicPr>
        <p:blipFill>
          <a:blip r:embed="rId3"/>
          <a:stretch>
            <a:fillRect/>
          </a:stretch>
        </p:blipFill>
        <p:spPr>
          <a:xfrm>
            <a:off x="612000" y="673256"/>
            <a:ext cx="7920000" cy="5060000"/>
          </a:xfrm>
          <a:prstGeom prst="rect">
            <a:avLst/>
          </a:prstGeom>
        </p:spPr>
      </p:pic>
      <p:sp>
        <p:nvSpPr>
          <p:cNvPr id="11" name="Oval 10" descr="This highlights the drop down box of the Wafer." title="Highlight"/>
          <p:cNvSpPr/>
          <p:nvPr/>
        </p:nvSpPr>
        <p:spPr>
          <a:xfrm>
            <a:off x="1960839" y="2159514"/>
            <a:ext cx="731641" cy="7667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85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t>How many people aged 50 and over are receiving Newstart?</a:t>
            </a:r>
            <a:r>
              <a:rPr lang="en-AU" dirty="0" smtClean="0">
                <a:solidFill>
                  <a:schemeClr val="bg1">
                    <a:lumMod val="65000"/>
                  </a:schemeClr>
                </a:solidFill>
              </a:rPr>
              <a:t/>
            </a:r>
            <a:br>
              <a:rPr lang="en-AU" dirty="0" smtClean="0">
                <a:solidFill>
                  <a:schemeClr val="bg1">
                    <a:lumMod val="65000"/>
                  </a:schemeClr>
                </a:solidFill>
              </a:rPr>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31</a:t>
            </a:fld>
            <a:endParaRPr lang="en-AU" dirty="0"/>
          </a:p>
        </p:txBody>
      </p:sp>
    </p:spTree>
    <p:extLst>
      <p:ext uri="{BB962C8B-B14F-4D97-AF65-F5344CB8AC3E}">
        <p14:creationId xmlns:p14="http://schemas.microsoft.com/office/powerpoint/2010/main" val="2140965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ctrTitle"/>
          </p:nvPr>
        </p:nvSpPr>
        <p:spPr/>
        <p:txBody>
          <a:bodyPr/>
          <a:lstStyle/>
          <a:p>
            <a:r>
              <a:rPr lang="en-AU" dirty="0" smtClean="0"/>
              <a:t>Using Custom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32</a:t>
            </a:fld>
            <a:endParaRPr lang="en-AU" dirty="0"/>
          </a:p>
        </p:txBody>
      </p:sp>
      <p:pic>
        <p:nvPicPr>
          <p:cNvPr id="5" name="Picture 4" descr="This is a screenshot of the Custom Data page."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Custom Data tab at the top." title="Highlight"/>
          <p:cNvSpPr/>
          <p:nvPr/>
        </p:nvSpPr>
        <p:spPr>
          <a:xfrm>
            <a:off x="3419872" y="1432800"/>
            <a:ext cx="792088"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list of categories that I have selected to include in my new category." title="Highlight"/>
          <p:cNvSpPr/>
          <p:nvPr/>
        </p:nvSpPr>
        <p:spPr>
          <a:xfrm>
            <a:off x="3383868" y="2856282"/>
            <a:ext cx="900100" cy="23729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he add and delete buttons." title="Highlight"/>
          <p:cNvSpPr/>
          <p:nvPr/>
        </p:nvSpPr>
        <p:spPr>
          <a:xfrm>
            <a:off x="4915462" y="3451608"/>
            <a:ext cx="475253" cy="576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Tick All option." title="Highlight"/>
          <p:cNvSpPr/>
          <p:nvPr/>
        </p:nvSpPr>
        <p:spPr>
          <a:xfrm>
            <a:off x="5868144" y="2239731"/>
            <a:ext cx="392771" cy="3251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ave button at the bottom of the screen." title="Highlight"/>
          <p:cNvSpPr/>
          <p:nvPr/>
        </p:nvSpPr>
        <p:spPr>
          <a:xfrm>
            <a:off x="6804248" y="5157192"/>
            <a:ext cx="504056"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6556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Saving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33</a:t>
            </a:fld>
            <a:endParaRPr lang="en-AU" dirty="0"/>
          </a:p>
        </p:txBody>
      </p:sp>
      <p:pic>
        <p:nvPicPr>
          <p:cNvPr id="5" name="Picture 4" descr="This is a screenshot of the save screen of a new category using Custom Data."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pace to name the new category." title="Highlight"/>
          <p:cNvSpPr/>
          <p:nvPr/>
        </p:nvSpPr>
        <p:spPr>
          <a:xfrm>
            <a:off x="3527884" y="3908992"/>
            <a:ext cx="1044116" cy="2880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descr="This highlights the Save button at the bottom of the screen." title="Highlight"/>
          <p:cNvSpPr/>
          <p:nvPr/>
        </p:nvSpPr>
        <p:spPr>
          <a:xfrm>
            <a:off x="5148064" y="4125016"/>
            <a:ext cx="458233"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715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ctrTitle"/>
          </p:nvPr>
        </p:nvSpPr>
        <p:spPr/>
        <p:txBody>
          <a:bodyPr/>
          <a:lstStyle/>
          <a:p>
            <a:r>
              <a:rPr lang="en-AU" dirty="0" smtClean="0"/>
              <a:t>Using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34</a:t>
            </a:fld>
            <a:endParaRPr lang="en-AU" dirty="0"/>
          </a:p>
        </p:txBody>
      </p:sp>
      <p:pic>
        <p:nvPicPr>
          <p:cNvPr id="9" name="Picture 8" descr="This is a screenshot of a table in TableBuilder that has the new age group added to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new category listed in the left column." title="Highlight"/>
          <p:cNvSpPr/>
          <p:nvPr/>
        </p:nvSpPr>
        <p:spPr>
          <a:xfrm>
            <a:off x="899592" y="3068960"/>
            <a:ext cx="1368152"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available options for adding a variable or category to a table." title="Highlight"/>
          <p:cNvSpPr/>
          <p:nvPr/>
        </p:nvSpPr>
        <p:spPr>
          <a:xfrm>
            <a:off x="612000" y="1925180"/>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quarter selected in the wafer." title="Highlight"/>
          <p:cNvSpPr/>
          <p:nvPr/>
        </p:nvSpPr>
        <p:spPr>
          <a:xfrm>
            <a:off x="2771800" y="2708920"/>
            <a:ext cx="1152128"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44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Reviewing the information in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35</a:t>
            </a:fld>
            <a:endParaRPr lang="en-AU" dirty="0"/>
          </a:p>
        </p:txBody>
      </p:sp>
      <p:pic>
        <p:nvPicPr>
          <p:cNvPr id="5" name="Picture 4" descr="This is a screenshot of a table in TableBuilder that has Benefit Type and Age group in the filter and i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information that is in the filter." title="Highlight"/>
          <p:cNvSpPr/>
          <p:nvPr/>
        </p:nvSpPr>
        <p:spPr>
          <a:xfrm>
            <a:off x="2771800" y="2532774"/>
            <a:ext cx="1440160" cy="5544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total number of records for these criteria." title="Highlight"/>
          <p:cNvSpPr/>
          <p:nvPr/>
        </p:nvSpPr>
        <p:spPr>
          <a:xfrm>
            <a:off x="2957860" y="3284984"/>
            <a:ext cx="894060" cy="3937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9171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people </a:t>
            </a:r>
            <a:r>
              <a:rPr lang="en-AU" dirty="0">
                <a:solidFill>
                  <a:schemeClr val="bg1">
                    <a:lumMod val="65000"/>
                  </a:schemeClr>
                </a:solidFill>
              </a:rPr>
              <a:t>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t>What is their highest level of education? How is this different by Gender?</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36</a:t>
            </a:fld>
            <a:endParaRPr lang="en-AU" dirty="0"/>
          </a:p>
        </p:txBody>
      </p:sp>
    </p:spTree>
    <p:extLst>
      <p:ext uri="{BB962C8B-B14F-4D97-AF65-F5344CB8AC3E}">
        <p14:creationId xmlns:p14="http://schemas.microsoft.com/office/powerpoint/2010/main" val="1502197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37</a:t>
            </a:fld>
            <a:endParaRPr lang="en-AU" dirty="0"/>
          </a:p>
        </p:txBody>
      </p:sp>
      <p:pic>
        <p:nvPicPr>
          <p:cNvPr id="8" name="Picture 7" descr="This is a screenshot of a table in TableBuilder that has Education level in the rows and gender in the columns with the previous age and benefit type filter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education levels listed in the rows." title="Highlight"/>
          <p:cNvSpPr/>
          <p:nvPr/>
        </p:nvSpPr>
        <p:spPr>
          <a:xfrm>
            <a:off x="2771800" y="3645024"/>
            <a:ext cx="1512168" cy="20162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gender categories across the column headings." title="Highlights"/>
          <p:cNvSpPr/>
          <p:nvPr/>
        </p:nvSpPr>
        <p:spPr>
          <a:xfrm>
            <a:off x="3717242" y="3390455"/>
            <a:ext cx="1626905" cy="2545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602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Viewing details in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38</a:t>
            </a:fld>
            <a:endParaRPr lang="en-AU" dirty="0"/>
          </a:p>
        </p:txBody>
      </p:sp>
      <p:pic>
        <p:nvPicPr>
          <p:cNvPr id="7" name="Picture 6" descr="This is a screenshot of a column graph by row with education levels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tabs at the top that allow the user to switch between Table View and Graph View." title="Highlight"/>
          <p:cNvSpPr/>
          <p:nvPr/>
        </p:nvSpPr>
        <p:spPr>
          <a:xfrm>
            <a:off x="1719982" y="1372432"/>
            <a:ext cx="129614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Oval 7" descr="This highlights the additional pop up information that appears in graphs when the user hovers over elements in the graph." title="Highlight"/>
          <p:cNvSpPr/>
          <p:nvPr/>
        </p:nvSpPr>
        <p:spPr>
          <a:xfrm>
            <a:off x="2611828" y="2898969"/>
            <a:ext cx="107119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048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categories in a particular order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39</a:t>
            </a:fld>
            <a:endParaRPr lang="en-AU" dirty="0"/>
          </a:p>
        </p:txBody>
      </p:sp>
      <p:pic>
        <p:nvPicPr>
          <p:cNvPr id="2" name="Picture 1" descr="This is a screenshot of a table in TableBuilder that has Education level in the rows and gender in the columns with the previous age and benefit type filters. In this case only a few of the education categories have been included and these are presented in a particular order."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list of education categories in the rows of the table." title="Highlight"/>
          <p:cNvSpPr/>
          <p:nvPr/>
        </p:nvSpPr>
        <p:spPr>
          <a:xfrm>
            <a:off x="2771800" y="3645024"/>
            <a:ext cx="1512168" cy="194421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42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TableBuilder Front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a:t>
            </a:fld>
            <a:endParaRPr lang="en-AU" dirty="0"/>
          </a:p>
        </p:txBody>
      </p:sp>
      <p:pic>
        <p:nvPicPr>
          <p:cNvPr id="16" name="Picture 15" descr="This is a screenshot of first screen you come to once you sign in to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p:cNvSpPr/>
          <p:nvPr/>
        </p:nvSpPr>
        <p:spPr>
          <a:xfrm>
            <a:off x="771905" y="3789040"/>
            <a:ext cx="1872208"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All datasets that the user has access to</a:t>
            </a:r>
            <a:endParaRPr lang="en-AU" sz="1200" dirty="0"/>
          </a:p>
        </p:txBody>
      </p:sp>
      <p:sp>
        <p:nvSpPr>
          <p:cNvPr id="9" name="Down Arrow 8" descr="This arrow points to the left column where available datasets are listed. " title="Arrow"/>
          <p:cNvSpPr/>
          <p:nvPr/>
        </p:nvSpPr>
        <p:spPr>
          <a:xfrm flipV="1">
            <a:off x="1610423" y="3233710"/>
            <a:ext cx="288032"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0" name="Rounded Rectangle 9"/>
          <p:cNvSpPr/>
          <p:nvPr/>
        </p:nvSpPr>
        <p:spPr>
          <a:xfrm>
            <a:off x="2932145" y="3789040"/>
            <a:ext cx="1401684"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Three predefined tables and tables the user has saved</a:t>
            </a:r>
            <a:endParaRPr lang="en-AU" sz="1200" dirty="0"/>
          </a:p>
        </p:txBody>
      </p:sp>
      <p:sp>
        <p:nvSpPr>
          <p:cNvPr id="11" name="Down Arrow 10" descr="This arrow points to the middle column where previously saved tables are listed." title="Arrow"/>
          <p:cNvSpPr/>
          <p:nvPr/>
        </p:nvSpPr>
        <p:spPr>
          <a:xfrm flipV="1">
            <a:off x="3505927" y="3224270"/>
            <a:ext cx="215644"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2" name="Rounded Rectangle 11"/>
          <p:cNvSpPr/>
          <p:nvPr/>
        </p:nvSpPr>
        <p:spPr>
          <a:xfrm>
            <a:off x="4932040" y="4755908"/>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TableBuilder and access to the User Guide</a:t>
            </a:r>
            <a:endParaRPr lang="en-AU" sz="1200" dirty="0"/>
          </a:p>
        </p:txBody>
      </p:sp>
      <p:sp>
        <p:nvSpPr>
          <p:cNvPr id="13" name="Down Arrow 12" descr="This arrow points to the right column where background information is presented." title="Arrow"/>
          <p:cNvSpPr/>
          <p:nvPr/>
        </p:nvSpPr>
        <p:spPr>
          <a:xfrm flipV="1">
            <a:off x="5995920" y="4437112"/>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7" name="Rounded Rectangle 16" descr="This highlights the Priority Investment Approach dataset listed in among other datasets." title="Highlight"/>
          <p:cNvSpPr/>
          <p:nvPr/>
        </p:nvSpPr>
        <p:spPr>
          <a:xfrm>
            <a:off x="774081" y="2240462"/>
            <a:ext cx="2016224" cy="295095"/>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descr="This highlights the icon to select for the TableBuilder User Guide." title="Highlight"/>
          <p:cNvSpPr/>
          <p:nvPr/>
        </p:nvSpPr>
        <p:spPr>
          <a:xfrm>
            <a:off x="7536484" y="1429925"/>
            <a:ext cx="392996"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tab to use to come back to the front page. " title="Highlight"/>
          <p:cNvSpPr/>
          <p:nvPr/>
        </p:nvSpPr>
        <p:spPr>
          <a:xfrm>
            <a:off x="532274" y="1400404"/>
            <a:ext cx="575387" cy="37718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085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40</a:t>
            </a:fld>
            <a:endParaRPr lang="en-AU" dirty="0"/>
          </a:p>
        </p:txBody>
      </p:sp>
      <p:pic>
        <p:nvPicPr>
          <p:cNvPr id="5" name="Picture 4" descr="This is a screenshot of a column graph with the limited number of education categories listed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046651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a:t>
            </a:r>
            <a:r>
              <a:rPr lang="en-AU" dirty="0">
                <a:solidFill>
                  <a:schemeClr val="bg1">
                    <a:lumMod val="65000"/>
                  </a:schemeClr>
                </a:solidFill>
              </a:rPr>
              <a:t>young people 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solidFill>
                  <a:schemeClr val="bg1">
                    <a:lumMod val="75000"/>
                  </a:schemeClr>
                </a:solidFill>
              </a:rPr>
              <a:t>What is their highest level of education? How is this different by Gender?</a:t>
            </a:r>
            <a:r>
              <a:rPr lang="en-AU" dirty="0" smtClean="0"/>
              <a:t/>
            </a:r>
            <a:br>
              <a:rPr lang="en-AU" dirty="0" smtClean="0"/>
            </a:br>
            <a:r>
              <a:rPr lang="en-AU" dirty="0"/>
              <a:t>How is this different </a:t>
            </a:r>
            <a:r>
              <a:rPr lang="en-AU" dirty="0" smtClean="0"/>
              <a:t>by Indigenous Status?</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41</a:t>
            </a:fld>
            <a:endParaRPr lang="en-AU" dirty="0"/>
          </a:p>
        </p:txBody>
      </p:sp>
    </p:spTree>
    <p:extLst>
      <p:ext uri="{BB962C8B-B14F-4D97-AF65-F5344CB8AC3E}">
        <p14:creationId xmlns:p14="http://schemas.microsoft.com/office/powerpoint/2010/main" val="2222471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second variable to a column</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42</a:t>
            </a:fld>
            <a:endParaRPr lang="en-AU" dirty="0"/>
          </a:p>
        </p:txBody>
      </p:sp>
      <p:pic>
        <p:nvPicPr>
          <p:cNvPr id="7" name="Picture 6" descr="This is a screenshot of a table with selected education categories listed in the rows and gender in the columns. Indigenous Status is being added to the table by dragging the whole variable across and adding it using the pop up box."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pop up box that allows the user to add whole variables to the table by dragging and dropping." title="Highlight"/>
          <p:cNvSpPr/>
          <p:nvPr/>
        </p:nvSpPr>
        <p:spPr>
          <a:xfrm>
            <a:off x="708287" y="3820210"/>
            <a:ext cx="2423553" cy="100811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26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43</a:t>
            </a:fld>
            <a:endParaRPr lang="en-AU" dirty="0"/>
          </a:p>
        </p:txBody>
      </p:sp>
      <p:pic>
        <p:nvPicPr>
          <p:cNvPr id="2" name="Picture 1" descr="This is a table that has gender and indigenous status nested in the columns and education level listed in the row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nested variables of gender and indigenous status in the column." title="Highlight"/>
          <p:cNvSpPr/>
          <p:nvPr/>
        </p:nvSpPr>
        <p:spPr>
          <a:xfrm>
            <a:off x="4242408" y="3374521"/>
            <a:ext cx="4289592" cy="54100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404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Removing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44</a:t>
            </a:fld>
            <a:endParaRPr lang="en-AU" dirty="0"/>
          </a:p>
        </p:txBody>
      </p:sp>
      <p:pic>
        <p:nvPicPr>
          <p:cNvPr id="2" name="Picture 1" descr="This is a table that has gender and indigenous status nested in the columns and education level listed in the rows. Indigenous status is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expanded Indigenous status variable in the left column." title="Highlight"/>
          <p:cNvSpPr/>
          <p:nvPr/>
        </p:nvSpPr>
        <p:spPr>
          <a:xfrm>
            <a:off x="755576" y="4149080"/>
            <a:ext cx="1152128"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option to remove selected categories from the table." title="Highlight"/>
          <p:cNvSpPr/>
          <p:nvPr/>
        </p:nvSpPr>
        <p:spPr>
          <a:xfrm>
            <a:off x="2030940" y="1886768"/>
            <a:ext cx="576064"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14077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t>Displaying the data by percentage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45</a:t>
            </a:fld>
            <a:endParaRPr lang="en-AU" dirty="0"/>
          </a:p>
        </p:txBody>
      </p:sp>
      <p:pic>
        <p:nvPicPr>
          <p:cNvPr id="2" name="Picture 1" descr="This is a screenshot of a table where the data is displayed in percentages."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data for indigenous recipients with less than Year 10 as their highest level of education. " title="Highlight"/>
          <p:cNvSpPr/>
          <p:nvPr/>
        </p:nvSpPr>
        <p:spPr>
          <a:xfrm>
            <a:off x="6496577" y="3975000"/>
            <a:ext cx="523695"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data for recipients whose highest level of education is a trade qualification. " title="Highlight"/>
          <p:cNvSpPr/>
          <p:nvPr/>
        </p:nvSpPr>
        <p:spPr>
          <a:xfrm>
            <a:off x="4385582" y="5140553"/>
            <a:ext cx="2094778" cy="2207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options when displaying the data by percentage." title="Highlight"/>
          <p:cNvSpPr/>
          <p:nvPr/>
        </p:nvSpPr>
        <p:spPr>
          <a:xfrm>
            <a:off x="3635896" y="1916832"/>
            <a:ext cx="1584176" cy="13465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182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Saving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46</a:t>
            </a:fld>
            <a:endParaRPr lang="en-AU" dirty="0"/>
          </a:p>
        </p:txBody>
      </p:sp>
      <p:pic>
        <p:nvPicPr>
          <p:cNvPr id="2" name="Picture 1" descr="This is a screenshot of a table with the Save Table button highlight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ave Table button." title="Highlight"/>
          <p:cNvSpPr/>
          <p:nvPr/>
        </p:nvSpPr>
        <p:spPr>
          <a:xfrm>
            <a:off x="3707904" y="1845686"/>
            <a:ext cx="576064" cy="5752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588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Naming a saved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47</a:t>
            </a:fld>
            <a:endParaRPr lang="en-AU" dirty="0"/>
          </a:p>
        </p:txBody>
      </p:sp>
      <p:pic>
        <p:nvPicPr>
          <p:cNvPr id="5" name="Picture 4" descr="This is a screenshot of the Save Table page."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292672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Finding your saved tables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48</a:t>
            </a:fld>
            <a:endParaRPr lang="en-AU" dirty="0"/>
          </a:p>
        </p:txBody>
      </p:sp>
      <p:pic>
        <p:nvPicPr>
          <p:cNvPr id="5" name="Picture 4" descr="This is a screenshot of the Saved Tables page with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Datasets tab and Saved Tables tab at the top of the page." title="Highlight"/>
          <p:cNvSpPr/>
          <p:nvPr/>
        </p:nvSpPr>
        <p:spPr>
          <a:xfrm>
            <a:off x="549491" y="1484784"/>
            <a:ext cx="124058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options available for modifying saved tables." title="Highlight"/>
          <p:cNvSpPr/>
          <p:nvPr/>
        </p:nvSpPr>
        <p:spPr>
          <a:xfrm>
            <a:off x="549491" y="5108511"/>
            <a:ext cx="1465794" cy="6336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6" name="Down Arrow 5" descr="This arrow points to the area where Large Tables will be displayed." title="Arrow"/>
          <p:cNvSpPr/>
          <p:nvPr/>
        </p:nvSpPr>
        <p:spPr>
          <a:xfrm flipV="1">
            <a:off x="3347864" y="2420888"/>
            <a:ext cx="288032"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5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Downloading your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49</a:t>
            </a:fld>
            <a:endParaRPr lang="en-AU" dirty="0"/>
          </a:p>
        </p:txBody>
      </p:sp>
      <p:pic>
        <p:nvPicPr>
          <p:cNvPr id="2" name="Picture 1" descr="This is a screenshot of a table with the download options display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Rounded Rectangle 11" descr="This highlights the options available for downloading the table data." title="Highlight"/>
          <p:cNvSpPr/>
          <p:nvPr/>
        </p:nvSpPr>
        <p:spPr>
          <a:xfrm>
            <a:off x="5756784" y="1756041"/>
            <a:ext cx="2423941" cy="6546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descr="This highlights the Go button to select when downloading a table." title="Highlights"/>
          <p:cNvSpPr/>
          <p:nvPr/>
        </p:nvSpPr>
        <p:spPr>
          <a:xfrm>
            <a:off x="8178325" y="1657849"/>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1675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ABS TableBuilder User Guide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a:t>
            </a:fld>
            <a:endParaRPr lang="en-AU" dirty="0"/>
          </a:p>
        </p:txBody>
      </p:sp>
      <p:pic>
        <p:nvPicPr>
          <p:cNvPr id="2" name="Picture 1" descr="This is a screenshot of the TableBuilder User Guide." title="Screenshot"/>
          <p:cNvPicPr>
            <a:picLocks noChangeAspect="1"/>
          </p:cNvPicPr>
          <p:nvPr/>
        </p:nvPicPr>
        <p:blipFill>
          <a:blip r:embed="rId3"/>
          <a:stretch>
            <a:fillRect/>
          </a:stretch>
        </p:blipFill>
        <p:spPr>
          <a:xfrm>
            <a:off x="612000" y="673256"/>
            <a:ext cx="7920000" cy="5060000"/>
          </a:xfrm>
          <a:prstGeom prst="rect">
            <a:avLst/>
          </a:prstGeom>
        </p:spPr>
      </p:pic>
      <p:sp>
        <p:nvSpPr>
          <p:cNvPr id="14" name="Rounded Rectangle 13" descr="This highlights the navigation links on the left of the User Guide." title="Highlight"/>
          <p:cNvSpPr/>
          <p:nvPr/>
        </p:nvSpPr>
        <p:spPr>
          <a:xfrm>
            <a:off x="539553" y="3061380"/>
            <a:ext cx="936104" cy="281589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5" name="Straight Arrow Connector 14" descr="This arrow indicates the link that will take users to the Tutorials page that includes video tutorials on using TableBuilder." title="Arrow"/>
          <p:cNvCxnSpPr/>
          <p:nvPr/>
        </p:nvCxnSpPr>
        <p:spPr>
          <a:xfrm>
            <a:off x="251520" y="551723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Opening your downloaded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50</a:t>
            </a:fld>
            <a:endParaRPr lang="en-AU" dirty="0"/>
          </a:p>
        </p:txBody>
      </p:sp>
      <p:pic>
        <p:nvPicPr>
          <p:cNvPr id="2" name="Picture 1" descr="This is a screenshot of the Excel worksheet that is created from downloading the table from TableBuilder." title="Screenshot"/>
          <p:cNvPicPr>
            <a:picLocks noChangeAspect="1"/>
          </p:cNvPicPr>
          <p:nvPr/>
        </p:nvPicPr>
        <p:blipFill>
          <a:blip r:embed="rId3"/>
          <a:stretch>
            <a:fillRect/>
          </a:stretch>
        </p:blipFill>
        <p:spPr>
          <a:xfrm>
            <a:off x="612000" y="709514"/>
            <a:ext cx="7920000" cy="5095750"/>
          </a:xfrm>
          <a:prstGeom prst="rect">
            <a:avLst/>
          </a:prstGeom>
        </p:spPr>
      </p:pic>
      <p:sp>
        <p:nvSpPr>
          <p:cNvPr id="7" name="Oval 6" descr="This highlights the particular information for that tab within Excel." title="Highlight"/>
          <p:cNvSpPr/>
          <p:nvPr/>
        </p:nvSpPr>
        <p:spPr>
          <a:xfrm>
            <a:off x="660264" y="3156854"/>
            <a:ext cx="743384" cy="3177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tabs across the bottom of the Excel worksheet that will display the data for the categories included in the wafer of the table in TableBuilder." title="Highlight"/>
          <p:cNvSpPr/>
          <p:nvPr/>
        </p:nvSpPr>
        <p:spPr>
          <a:xfrm>
            <a:off x="899592" y="5428430"/>
            <a:ext cx="3470423" cy="28092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ounded Rectangle 13" descr="This highlights the filters that are included in the table from TableBuilder." title="Highlight"/>
          <p:cNvSpPr/>
          <p:nvPr/>
        </p:nvSpPr>
        <p:spPr>
          <a:xfrm>
            <a:off x="743236" y="2636912"/>
            <a:ext cx="1482380"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003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Reviewing a graph with multiple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51</a:t>
            </a:fld>
            <a:endParaRPr lang="en-AU" dirty="0"/>
          </a:p>
        </p:txBody>
      </p:sp>
      <p:pic>
        <p:nvPicPr>
          <p:cNvPr id="5" name="Picture 4" descr="This is a screenshot of a column graph with selected education categories on the x-axis grouped by both indigenous status and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Rounded Rectangle 8" descr="This highlights the variables included in the filter and wafer." title="Highlight"/>
          <p:cNvSpPr/>
          <p:nvPr/>
        </p:nvSpPr>
        <p:spPr>
          <a:xfrm>
            <a:off x="1979712" y="2106164"/>
            <a:ext cx="1512168" cy="6508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ounded Rectangle 9" descr="This highlights the education categories displayed on the x-axis." title="Highlight"/>
          <p:cNvSpPr/>
          <p:nvPr/>
        </p:nvSpPr>
        <p:spPr>
          <a:xfrm>
            <a:off x="2339752" y="4221088"/>
            <a:ext cx="5688632" cy="7920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categories by indigenous status and gender." title="Highlight"/>
          <p:cNvSpPr/>
          <p:nvPr/>
        </p:nvSpPr>
        <p:spPr>
          <a:xfrm>
            <a:off x="2970708" y="5060607"/>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0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Changing the order of nested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52</a:t>
            </a:fld>
            <a:endParaRPr lang="en-AU" dirty="0"/>
          </a:p>
        </p:txBody>
      </p:sp>
      <p:pic>
        <p:nvPicPr>
          <p:cNvPr id="2" name="D58D739" descr="This is a short screen capture video that shows how to change the order of nested variables in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 y="661764"/>
            <a:ext cx="8001000" cy="5143500"/>
          </a:xfrm>
          <a:prstGeom prst="rect">
            <a:avLst/>
          </a:prstGeom>
        </p:spPr>
      </p:pic>
    </p:spTree>
    <p:extLst>
      <p:ext uri="{BB962C8B-B14F-4D97-AF65-F5344CB8AC3E}">
        <p14:creationId xmlns:p14="http://schemas.microsoft.com/office/powerpoint/2010/main" val="1949549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53</a:t>
            </a:fld>
            <a:endParaRPr lang="en-AU" dirty="0"/>
          </a:p>
        </p:txBody>
      </p:sp>
      <p:pic>
        <p:nvPicPr>
          <p:cNvPr id="6" name="Picture 5" descr="This is a table that has gender and indigenous status nested in the alternate order to the previous table."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two levels in the nested table of Indigenous Status and Gender." title="Highlight"/>
          <p:cNvSpPr/>
          <p:nvPr/>
        </p:nvSpPr>
        <p:spPr>
          <a:xfrm>
            <a:off x="3347864" y="3356992"/>
            <a:ext cx="2880320" cy="5205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929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graph from a changed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54</a:t>
            </a:fld>
            <a:endParaRPr lang="en-AU" dirty="0"/>
          </a:p>
        </p:txBody>
      </p:sp>
      <p:pic>
        <p:nvPicPr>
          <p:cNvPr id="2" name="Picture 1" descr="This is a screenshot of a column graph with selected education categories on the x-axis grouped by both indigenous status and gender, ordered in the alternate way to the previous graph."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indigenous status and gender groups displayed in the graph." title="Highlight"/>
          <p:cNvSpPr/>
          <p:nvPr/>
        </p:nvSpPr>
        <p:spPr>
          <a:xfrm>
            <a:off x="2970708" y="5012799"/>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218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t>Downloading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55</a:t>
            </a:fld>
            <a:endParaRPr lang="en-AU" dirty="0"/>
          </a:p>
        </p:txBody>
      </p:sp>
      <p:pic>
        <p:nvPicPr>
          <p:cNvPr id="5" name="Picture 4" descr="This is a screenshot of a stacked percentage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Go' button at the top right for downloading graphs as images." title="Highlight"/>
          <p:cNvSpPr/>
          <p:nvPr/>
        </p:nvSpPr>
        <p:spPr>
          <a:xfrm>
            <a:off x="8202229" y="1658976"/>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options for graphing that are available." title="Highlight"/>
          <p:cNvSpPr/>
          <p:nvPr/>
        </p:nvSpPr>
        <p:spPr>
          <a:xfrm>
            <a:off x="581744" y="1916832"/>
            <a:ext cx="1325960" cy="21602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633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Any Questions?</a:t>
            </a:r>
            <a:endParaRPr lang="en-AU" dirty="0"/>
          </a:p>
        </p:txBody>
      </p:sp>
      <p:sp>
        <p:nvSpPr>
          <p:cNvPr id="3" name="Subtitle 2"/>
          <p:cNvSpPr>
            <a:spLocks noGrp="1"/>
          </p:cNvSpPr>
          <p:nvPr>
            <p:ph type="subTitle" idx="1"/>
          </p:nvPr>
        </p:nvSpPr>
        <p:spPr>
          <a:xfrm>
            <a:off x="467544" y="4149080"/>
            <a:ext cx="6120000" cy="1080000"/>
          </a:xfrm>
        </p:spPr>
        <p:txBody>
          <a:bodyPr/>
          <a:lstStyle/>
          <a:p>
            <a:r>
              <a:rPr lang="en-GB" dirty="0" smtClean="0"/>
              <a:t>Thank you.</a:t>
            </a:r>
          </a:p>
          <a:p>
            <a:endParaRPr lang="en-GB" dirty="0"/>
          </a:p>
          <a:p>
            <a:r>
              <a:rPr lang="en-GB" dirty="0" smtClean="0"/>
              <a:t>Tara </a:t>
            </a:r>
            <a:r>
              <a:rPr lang="en-GB" dirty="0"/>
              <a:t>Spokes, PhD</a:t>
            </a:r>
          </a:p>
          <a:p>
            <a:r>
              <a:rPr lang="en-GB" dirty="0"/>
              <a:t>Policy Research Officer</a:t>
            </a:r>
          </a:p>
          <a:p>
            <a:r>
              <a:rPr lang="en-GB" dirty="0"/>
              <a:t>tara.spokes@dss.gov.au</a:t>
            </a:r>
            <a:endParaRPr lang="en-AU" dirty="0"/>
          </a:p>
        </p:txBody>
      </p:sp>
      <p:sp>
        <p:nvSpPr>
          <p:cNvPr id="4" name="Footer Placeholder 3"/>
          <p:cNvSpPr>
            <a:spLocks noGrp="1"/>
          </p:cNvSpPr>
          <p:nvPr>
            <p:ph type="ftr" sz="quarter" idx="11"/>
          </p:nvPr>
        </p:nvSpPr>
        <p:spPr/>
        <p:txBody>
          <a:bodyPr/>
          <a:lstStyle/>
          <a:p>
            <a:r>
              <a:rPr lang="en-AU" dirty="0" smtClean="0"/>
              <a:t>Access </a:t>
            </a:r>
            <a:r>
              <a:rPr lang="en-AU" dirty="0"/>
              <a:t>to Priority Investment Approach (PIA) Data</a:t>
            </a:r>
          </a:p>
        </p:txBody>
      </p:sp>
      <p:sp>
        <p:nvSpPr>
          <p:cNvPr id="5" name="Slide Number Placeholder 4"/>
          <p:cNvSpPr>
            <a:spLocks noGrp="1"/>
          </p:cNvSpPr>
          <p:nvPr>
            <p:ph type="sldNum" sz="quarter" idx="12"/>
          </p:nvPr>
        </p:nvSpPr>
        <p:spPr/>
        <p:txBody>
          <a:bodyPr/>
          <a:lstStyle/>
          <a:p>
            <a:fld id="{EF10AA22-7383-4F49-87C9-FE0A84CB7966}" type="slidenum">
              <a:rPr lang="en-AU" smtClean="0"/>
              <a:pPr/>
              <a:t>56</a:t>
            </a:fld>
            <a:endParaRPr lang="en-AU" dirty="0"/>
          </a:p>
        </p:txBody>
      </p:sp>
    </p:spTree>
    <p:extLst>
      <p:ext uri="{BB962C8B-B14F-4D97-AF65-F5344CB8AC3E}">
        <p14:creationId xmlns:p14="http://schemas.microsoft.com/office/powerpoint/2010/main" val="186728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a:t>TableBuilder Front Page</a:t>
            </a: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6</a:t>
            </a:fld>
            <a:endParaRPr lang="en-AU" dirty="0"/>
          </a:p>
        </p:txBody>
      </p:sp>
      <p:pic>
        <p:nvPicPr>
          <p:cNvPr id="6" name="Picture 5" descr="This is a screenshot of first screen you come to once you sign in to TableBuilder with updated information in the right column." title="Screenshot"/>
          <p:cNvPicPr>
            <a:picLocks noChangeAspect="1"/>
          </p:cNvPicPr>
          <p:nvPr/>
        </p:nvPicPr>
        <p:blipFill>
          <a:blip r:embed="rId3"/>
          <a:stretch>
            <a:fillRect/>
          </a:stretch>
        </p:blipFill>
        <p:spPr>
          <a:xfrm>
            <a:off x="612000" y="692696"/>
            <a:ext cx="7920000" cy="5060000"/>
          </a:xfrm>
          <a:prstGeom prst="rect">
            <a:avLst/>
          </a:prstGeom>
        </p:spPr>
      </p:pic>
      <p:sp>
        <p:nvSpPr>
          <p:cNvPr id="12" name="Rounded Rectangle 11"/>
          <p:cNvSpPr/>
          <p:nvPr/>
        </p:nvSpPr>
        <p:spPr>
          <a:xfrm>
            <a:off x="5076056" y="4641515"/>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the PIA dataset</a:t>
            </a:r>
            <a:endParaRPr lang="en-AU" sz="1200" dirty="0"/>
          </a:p>
        </p:txBody>
      </p:sp>
      <p:sp>
        <p:nvSpPr>
          <p:cNvPr id="13" name="Down Arrow 12" descr="This arrow points to the right column where background information is updated." title="Arrow"/>
          <p:cNvSpPr/>
          <p:nvPr/>
        </p:nvSpPr>
        <p:spPr>
          <a:xfrm flipV="1">
            <a:off x="6139936" y="4293096"/>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4" name="Oval 13" descr="This highlights the option of opening a saved table." title="Highlight"/>
          <p:cNvSpPr/>
          <p:nvPr/>
        </p:nvSpPr>
        <p:spPr>
          <a:xfrm>
            <a:off x="3958227" y="1792210"/>
            <a:ext cx="472724" cy="340749"/>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option of starting a new table." title="Highlight"/>
          <p:cNvSpPr/>
          <p:nvPr/>
        </p:nvSpPr>
        <p:spPr>
          <a:xfrm>
            <a:off x="3528732" y="1789961"/>
            <a:ext cx="523079"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descr="This highlights the Priority Investment Approach dataset listed among other datasets." title="Highlight"/>
          <p:cNvSpPr/>
          <p:nvPr/>
        </p:nvSpPr>
        <p:spPr>
          <a:xfrm>
            <a:off x="899592" y="2204864"/>
            <a:ext cx="1963855"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92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7</a:t>
            </a:fld>
            <a:endParaRPr lang="en-AU" dirty="0"/>
          </a:p>
        </p:txBody>
      </p:sp>
      <p:pic>
        <p:nvPicPr>
          <p:cNvPr id="5" name="Picture 4" descr="This is the first screen a user will see when they start a new table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17" name="Oval 16" descr="This highlights the link to access the User Guide for the Priority Investment Approach data in TableBuilder." title="Highlight"/>
          <p:cNvSpPr/>
          <p:nvPr/>
        </p:nvSpPr>
        <p:spPr>
          <a:xfrm>
            <a:off x="3155744" y="3316227"/>
            <a:ext cx="648072" cy="297554"/>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descr="This highlights the link to access the User Guide for the Priority Investment Approach data in TableBuilder." title="Highlight"/>
          <p:cNvSpPr/>
          <p:nvPr/>
        </p:nvSpPr>
        <p:spPr>
          <a:xfrm>
            <a:off x="4059703" y="1628800"/>
            <a:ext cx="360040" cy="288032"/>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lert that informs the user that the Quarter End Date is automatically included in the table." title="Highlight"/>
          <p:cNvSpPr/>
          <p:nvPr/>
        </p:nvSpPr>
        <p:spPr>
          <a:xfrm>
            <a:off x="2411760" y="1844824"/>
            <a:ext cx="1556823" cy="29561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62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8</a:t>
            </a:fld>
            <a:endParaRPr lang="en-AU" dirty="0"/>
          </a:p>
        </p:txBody>
      </p:sp>
      <p:pic>
        <p:nvPicPr>
          <p:cNvPr id="2" name="Picture 1"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small number presented at the end of the variable label that refers to the number of categories available for that variable." title="Highlight"/>
          <p:cNvSpPr/>
          <p:nvPr/>
        </p:nvSpPr>
        <p:spPr>
          <a:xfrm>
            <a:off x="1403648" y="2524795"/>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54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smtClean="0"/>
              <a:t>Removing quarters from the wafer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9</a:t>
            </a:fld>
            <a:endParaRPr lang="en-AU" dirty="0"/>
          </a:p>
        </p:txBody>
      </p:sp>
      <p:pic>
        <p:nvPicPr>
          <p:cNvPr id="5" name="FBC6C40" descr="This is a short screen capture video that shows how to use shift to select many categories at onc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1947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SS PPT template_Blue">
  <a:themeElements>
    <a:clrScheme name="DSS">
      <a:dk1>
        <a:sysClr val="windowText" lastClr="000000"/>
      </a:dk1>
      <a:lt1>
        <a:sysClr val="window" lastClr="FFFFFF"/>
      </a:lt1>
      <a:dk2>
        <a:srgbClr val="000000"/>
      </a:dk2>
      <a:lt2>
        <a:srgbClr val="F8F8F8"/>
      </a:lt2>
      <a:accent1>
        <a:srgbClr val="005A70"/>
      </a:accent1>
      <a:accent2>
        <a:srgbClr val="00B0B9"/>
      </a:accent2>
      <a:accent3>
        <a:srgbClr val="A6192E"/>
      </a:accent3>
      <a:accent4>
        <a:srgbClr val="78BE20"/>
      </a:accent4>
      <a:accent5>
        <a:srgbClr val="275D38"/>
      </a:accent5>
      <a:accent6>
        <a:srgbClr val="500778"/>
      </a:accent6>
      <a:hlink>
        <a:srgbClr val="000000"/>
      </a:hlink>
      <a:folHlink>
        <a:srgbClr val="000000"/>
      </a:folHlink>
    </a:clrScheme>
    <a:fontScheme name="Stronger Relationship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 Point Template - Blue.pptx" id="{4E81403B-4837-4D14-A16C-90E9DD80F101}" vid="{98F22A6A-70CB-452A-880F-9CBC9A6695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DSS PPT Template_Blue</Template>
  <TotalTime>0</TotalTime>
  <Words>4031</Words>
  <Application>Microsoft Office PowerPoint</Application>
  <PresentationFormat>On-screen Show (4:3)</PresentationFormat>
  <Paragraphs>385</Paragraphs>
  <Slides>56</Slides>
  <Notes>56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Georgia</vt:lpstr>
      <vt:lpstr>DSS PPT template_Blue</vt:lpstr>
      <vt:lpstr>How to use TableBuilder</vt:lpstr>
      <vt:lpstr>ABS Registration Page</vt:lpstr>
      <vt:lpstr>TableBuilder Log In Page</vt:lpstr>
      <vt:lpstr>TableBuilder Front Page</vt:lpstr>
      <vt:lpstr>ABS TableBuilder User Guide</vt:lpstr>
      <vt:lpstr>TableBuilder Front Page</vt:lpstr>
      <vt:lpstr>New Table</vt:lpstr>
      <vt:lpstr>New Table</vt:lpstr>
      <vt:lpstr>Removing quarters from the wafer</vt:lpstr>
      <vt:lpstr>How many Carers are in each age group?</vt:lpstr>
      <vt:lpstr>Adding a category to the filter</vt:lpstr>
      <vt:lpstr>Reading the data</vt:lpstr>
      <vt:lpstr>Adding a whole variable</vt:lpstr>
      <vt:lpstr>Finding parameters in the data</vt:lpstr>
      <vt:lpstr>Viewing a graph</vt:lpstr>
      <vt:lpstr>How many Carers are in each age group? How does this change over time?</vt:lpstr>
      <vt:lpstr>Adding a few categories </vt:lpstr>
      <vt:lpstr>Moving a variable around</vt:lpstr>
      <vt:lpstr>Viewing a graph with multiple categories</vt:lpstr>
      <vt:lpstr>Hiding some categories</vt:lpstr>
      <vt:lpstr>Using viewing options in graphs</vt:lpstr>
      <vt:lpstr>How many Carers are in each age group? How does this change over time? How does this differ by geographic region?</vt:lpstr>
      <vt:lpstr>Using search bar</vt:lpstr>
      <vt:lpstr>A suppressed table</vt:lpstr>
      <vt:lpstr>Toggle between codes and labels</vt:lpstr>
      <vt:lpstr>Trashing a variable</vt:lpstr>
      <vt:lpstr>Adding a few variables</vt:lpstr>
      <vt:lpstr>The order of selection determines the order of display</vt:lpstr>
      <vt:lpstr>A Stacked Area graph</vt:lpstr>
      <vt:lpstr>Using Wafer in graphs</vt:lpstr>
      <vt:lpstr>How many people aged 50 and over are receiving Newstart? </vt:lpstr>
      <vt:lpstr>Using Custom Data</vt:lpstr>
      <vt:lpstr>Saving a new category</vt:lpstr>
      <vt:lpstr>Using a new category</vt:lpstr>
      <vt:lpstr>Reviewing the information in a table</vt:lpstr>
      <vt:lpstr>How many people aged 50 and over are receiving Newstart? What is their highest level of education? How is this different by Gender? </vt:lpstr>
      <vt:lpstr>Adding a whole variable</vt:lpstr>
      <vt:lpstr>Viewing details in a graph</vt:lpstr>
      <vt:lpstr>Adding categories in a particular order</vt:lpstr>
      <vt:lpstr>Viewing a graph</vt:lpstr>
      <vt:lpstr>How many young people aged 50 and over are receiving Newstart? What is their highest level of education? How is this different by Gender? How is this different by Indigenous Status? </vt:lpstr>
      <vt:lpstr>Adding a second variable to a column</vt:lpstr>
      <vt:lpstr>A nested table</vt:lpstr>
      <vt:lpstr>Removing some categories</vt:lpstr>
      <vt:lpstr>Displaying the data by percentage</vt:lpstr>
      <vt:lpstr>Saving a table</vt:lpstr>
      <vt:lpstr>Naming a saved table</vt:lpstr>
      <vt:lpstr>Finding your saved tables</vt:lpstr>
      <vt:lpstr>Downloading your data</vt:lpstr>
      <vt:lpstr>Opening your downloaded table</vt:lpstr>
      <vt:lpstr>Reviewing a graph with multiple variables</vt:lpstr>
      <vt:lpstr>Changing the order of nested variables</vt:lpstr>
      <vt:lpstr>A changed nested table</vt:lpstr>
      <vt:lpstr>A changed graph from a changed table</vt:lpstr>
      <vt:lpstr>Downloading a graph</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2017-11-29T22:08:51Z</dcterms:created>
  <dcterms:modified xsi:type="dcterms:W3CDTF">2018-03-02T01:00:22Z</dcterms:modified>
</cp:coreProperties>
</file>